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492" r:id="rId2"/>
    <p:sldId id="499" r:id="rId3"/>
    <p:sldId id="500" r:id="rId4"/>
    <p:sldId id="502" r:id="rId5"/>
    <p:sldId id="504" r:id="rId6"/>
    <p:sldId id="505" r:id="rId7"/>
    <p:sldId id="512" r:id="rId8"/>
    <p:sldId id="513" r:id="rId9"/>
    <p:sldId id="508" r:id="rId10"/>
    <p:sldId id="509" r:id="rId11"/>
    <p:sldId id="510" r:id="rId12"/>
    <p:sldId id="511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0" r:id="rId40"/>
    <p:sldId id="541" r:id="rId41"/>
    <p:sldId id="542" r:id="rId42"/>
    <p:sldId id="54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01" r:id="rId57"/>
    <p:sldId id="494" r:id="rId58"/>
    <p:sldId id="495" r:id="rId59"/>
    <p:sldId id="496" r:id="rId60"/>
    <p:sldId id="497" r:id="rId61"/>
    <p:sldId id="498" r:id="rId62"/>
    <p:sldId id="258" r:id="rId63"/>
    <p:sldId id="259" r:id="rId64"/>
    <p:sldId id="260" r:id="rId65"/>
    <p:sldId id="261" r:id="rId66"/>
    <p:sldId id="262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  <p:sldId id="274" r:id="rId77"/>
    <p:sldId id="275" r:id="rId78"/>
    <p:sldId id="279" r:id="rId79"/>
    <p:sldId id="280" r:id="rId80"/>
    <p:sldId id="286" r:id="rId81"/>
    <p:sldId id="287" r:id="rId82"/>
    <p:sldId id="290" r:id="rId83"/>
    <p:sldId id="291" r:id="rId84"/>
    <p:sldId id="292" r:id="rId85"/>
    <p:sldId id="293" r:id="rId86"/>
    <p:sldId id="294" r:id="rId87"/>
    <p:sldId id="295" r:id="rId88"/>
    <p:sldId id="296" r:id="rId89"/>
    <p:sldId id="297" r:id="rId90"/>
    <p:sldId id="298" r:id="rId91"/>
    <p:sldId id="299" r:id="rId92"/>
    <p:sldId id="300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92" r:id="rId103"/>
    <p:sldId id="393" r:id="rId104"/>
    <p:sldId id="394" r:id="rId105"/>
    <p:sldId id="395" r:id="rId106"/>
    <p:sldId id="396" r:id="rId107"/>
    <p:sldId id="397" r:id="rId108"/>
    <p:sldId id="398" r:id="rId109"/>
    <p:sldId id="400" r:id="rId110"/>
    <p:sldId id="401" r:id="rId111"/>
    <p:sldId id="402" r:id="rId112"/>
    <p:sldId id="403" r:id="rId113"/>
    <p:sldId id="415" r:id="rId1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>
      <p:cViewPr>
        <p:scale>
          <a:sx n="107" d="100"/>
          <a:sy n="107" d="100"/>
        </p:scale>
        <p:origin x="-684" y="-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D114C-663E-4409-A943-C4D4B6B00097}" type="datetimeFigureOut">
              <a:rPr lang="en-IE" smtClean="0"/>
              <a:t>21/02/2013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71F78-598F-41A2-916A-D96241E7C83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092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896938" eaLnBrk="1" hangingPunct="1"/>
            <a:endParaRPr lang="en-US" smtClean="0">
              <a:latin typeface="Arial" charset="0"/>
            </a:endParaRPr>
          </a:p>
        </p:txBody>
      </p:sp>
      <p:sp>
        <p:nvSpPr>
          <p:cNvPr id="190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E604D4-CD7B-49CB-A3C7-669DB501BD5D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59</a:t>
            </a:fld>
            <a:endParaRPr lang="en-US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3764" y="1306829"/>
            <a:ext cx="8256471" cy="9716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4059" y="1495343"/>
            <a:ext cx="3135325" cy="459042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74640" y="1413428"/>
            <a:ext cx="2908427" cy="44795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9781E-5C64-40FB-A440-5D684BFB32A4}" type="datetime1">
              <a:rPr lang="en-IE"/>
              <a:pPr>
                <a:defRPr/>
              </a:pPr>
              <a:t>21/02/2013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Customer Intelligence Unit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8815D-7195-4119-A038-FE5F89EAE47E}" type="slidenum">
              <a:rPr lang="en-GB"/>
              <a:pPr>
                <a:defRPr/>
              </a:pPr>
              <a:t>‹#›</a:t>
            </a:fld>
            <a:endParaRPr lang="en-GB"/>
          </a:p>
          <a:p>
            <a:pPr>
              <a:defRPr/>
            </a:pPr>
            <a:r>
              <a:rPr lang="en-GB"/>
              <a:t>Produced by The Leadership Factor</a:t>
            </a:r>
          </a:p>
        </p:txBody>
      </p:sp>
    </p:spTree>
    <p:extLst>
      <p:ext uri="{BB962C8B-B14F-4D97-AF65-F5344CB8AC3E}">
        <p14:creationId xmlns:p14="http://schemas.microsoft.com/office/powerpoint/2010/main" val="21322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0800"/>
            <a:ext cx="9144000" cy="457200"/>
          </a:xfrm>
          <a:custGeom>
            <a:avLst/>
            <a:gdLst/>
            <a:ahLst/>
            <a:cxnLst/>
            <a:rect l="l" t="t" r="r" b="b"/>
            <a:pathLst>
              <a:path w="9144000" h="457200">
                <a:moveTo>
                  <a:pt x="0" y="457200"/>
                </a:moveTo>
                <a:lnTo>
                  <a:pt x="9144000" y="457200"/>
                </a:lnTo>
                <a:lnTo>
                  <a:pt x="9144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DF3F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</a:path>
              <a:path w="9144000" h="6857998">
                <a:moveTo>
                  <a:pt x="0" y="0"/>
                </a:moveTo>
                <a:lnTo>
                  <a:pt x="0" y="6857998"/>
                </a:lnTo>
              </a:path>
            </a:pathLst>
          </a:custGeom>
          <a:ln w="76200">
            <a:solidFill>
              <a:srgbClr val="EDF3F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366648"/>
            <a:ext cx="8255000" cy="7046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86914" y="2879978"/>
            <a:ext cx="5370170" cy="146027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2/21/2013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6.png"/><Relationship Id="rId7" Type="http://schemas.openxmlformats.org/officeDocument/2006/relationships/image" Target="../media/image269.png"/><Relationship Id="rId12" Type="http://schemas.openxmlformats.org/officeDocument/2006/relationships/image" Target="../media/image300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11" Type="http://schemas.openxmlformats.org/officeDocument/2006/relationships/image" Target="../media/image299.png"/><Relationship Id="rId5" Type="http://schemas.openxmlformats.org/officeDocument/2006/relationships/image" Target="../media/image264.png"/><Relationship Id="rId10" Type="http://schemas.openxmlformats.org/officeDocument/2006/relationships/image" Target="../media/image298.png"/><Relationship Id="rId4" Type="http://schemas.openxmlformats.org/officeDocument/2006/relationships/image" Target="../media/image268.png"/><Relationship Id="rId9" Type="http://schemas.openxmlformats.org/officeDocument/2006/relationships/image" Target="../media/image27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66.png"/><Relationship Id="rId7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65.png"/><Relationship Id="rId5" Type="http://schemas.openxmlformats.org/officeDocument/2006/relationships/image" Target="../media/image269.png"/><Relationship Id="rId10" Type="http://schemas.openxmlformats.org/officeDocument/2006/relationships/image" Target="../media/image267.png"/><Relationship Id="rId4" Type="http://schemas.openxmlformats.org/officeDocument/2006/relationships/image" Target="../media/image268.png"/><Relationship Id="rId9" Type="http://schemas.openxmlformats.org/officeDocument/2006/relationships/image" Target="../media/image26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66.png"/><Relationship Id="rId7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265.png"/><Relationship Id="rId5" Type="http://schemas.openxmlformats.org/officeDocument/2006/relationships/image" Target="../media/image269.png"/><Relationship Id="rId10" Type="http://schemas.openxmlformats.org/officeDocument/2006/relationships/image" Target="../media/image267.png"/><Relationship Id="rId4" Type="http://schemas.openxmlformats.org/officeDocument/2006/relationships/image" Target="../media/image268.png"/><Relationship Id="rId9" Type="http://schemas.openxmlformats.org/officeDocument/2006/relationships/image" Target="../media/image26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g"/><Relationship Id="rId3" Type="http://schemas.openxmlformats.org/officeDocument/2006/relationships/image" Target="../media/image302.jpg"/><Relationship Id="rId7" Type="http://schemas.openxmlformats.org/officeDocument/2006/relationships/image" Target="../media/image306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jpg"/><Relationship Id="rId5" Type="http://schemas.openxmlformats.org/officeDocument/2006/relationships/image" Target="../media/image304.png"/><Relationship Id="rId4" Type="http://schemas.openxmlformats.org/officeDocument/2006/relationships/image" Target="../media/image30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jpg"/><Relationship Id="rId4" Type="http://schemas.openxmlformats.org/officeDocument/2006/relationships/image" Target="../media/image16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jpg"/><Relationship Id="rId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jpg"/><Relationship Id="rId5" Type="http://schemas.openxmlformats.org/officeDocument/2006/relationships/image" Target="../media/image176.jpg"/><Relationship Id="rId4" Type="http://schemas.openxmlformats.org/officeDocument/2006/relationships/image" Target="../media/image17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jpg"/><Relationship Id="rId5" Type="http://schemas.openxmlformats.org/officeDocument/2006/relationships/image" Target="../media/image183.png"/><Relationship Id="rId4" Type="http://schemas.openxmlformats.org/officeDocument/2006/relationships/image" Target="../media/image18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eg"/><Relationship Id="rId3" Type="http://schemas.openxmlformats.org/officeDocument/2006/relationships/image" Target="../media/image205.png"/><Relationship Id="rId7" Type="http://schemas.openxmlformats.org/officeDocument/2006/relationships/image" Target="../media/image20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5" Type="http://schemas.openxmlformats.org/officeDocument/2006/relationships/image" Target="../media/image207.jpeg"/><Relationship Id="rId4" Type="http://schemas.openxmlformats.org/officeDocument/2006/relationships/image" Target="../media/image20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jpg"/><Relationship Id="rId4" Type="http://schemas.openxmlformats.org/officeDocument/2006/relationships/image" Target="../media/image2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jpg"/><Relationship Id="rId7" Type="http://schemas.openxmlformats.org/officeDocument/2006/relationships/image" Target="../media/image255.jpg"/><Relationship Id="rId12" Type="http://schemas.openxmlformats.org/officeDocument/2006/relationships/image" Target="../media/image260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.jpg"/><Relationship Id="rId11" Type="http://schemas.openxmlformats.org/officeDocument/2006/relationships/image" Target="../media/image259.png"/><Relationship Id="rId5" Type="http://schemas.openxmlformats.org/officeDocument/2006/relationships/image" Target="../media/image253.jpg"/><Relationship Id="rId10" Type="http://schemas.openxmlformats.org/officeDocument/2006/relationships/image" Target="../media/image258.jpg"/><Relationship Id="rId4" Type="http://schemas.openxmlformats.org/officeDocument/2006/relationships/image" Target="../media/image252.jpg"/><Relationship Id="rId9" Type="http://schemas.openxmlformats.org/officeDocument/2006/relationships/image" Target="../media/image257.png"/><Relationship Id="rId14" Type="http://schemas.openxmlformats.org/officeDocument/2006/relationships/image" Target="../media/image26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11188" y="981075"/>
            <a:ext cx="7777162" cy="3313113"/>
          </a:xfrm>
        </p:spPr>
        <p:txBody>
          <a:bodyPr/>
          <a:lstStyle/>
          <a:p>
            <a:pPr eaLnBrk="1" hangingPunct="1"/>
            <a:r>
              <a:rPr lang="en-IE" dirty="0" smtClean="0"/>
              <a:t>Single Customer View 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sz="3600" dirty="0" smtClean="0"/>
              <a:t>Internet trends and a </a:t>
            </a:r>
            <a:r>
              <a:rPr lang="en-GB" sz="3600" dirty="0" smtClean="0"/>
              <a:t>customer-centric 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world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1600" dirty="0" err="1" smtClean="0"/>
              <a:t>Donal</a:t>
            </a:r>
            <a:r>
              <a:rPr lang="en-GB" sz="1600" dirty="0" smtClean="0"/>
              <a:t> Wood </a:t>
            </a:r>
            <a:br>
              <a:rPr lang="en-GB" sz="1600" dirty="0" smtClean="0"/>
            </a:br>
            <a:r>
              <a:rPr lang="en-GB" sz="1600" dirty="0" err="1" smtClean="0"/>
              <a:t>eBusiness</a:t>
            </a:r>
            <a:r>
              <a:rPr lang="en-GB" sz="1600" dirty="0" smtClean="0"/>
              <a:t> Solutions Manager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58888" y="5949950"/>
            <a:ext cx="6400800" cy="574675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IE" sz="2400" dirty="0" smtClean="0"/>
              <a:t>26 February 2013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39730798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680" y="4861610"/>
            <a:ext cx="6956793" cy="772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17172" y="1937118"/>
            <a:ext cx="70230" cy="70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4715" y="1640328"/>
            <a:ext cx="8442960" cy="4574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0325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 marR="22225" algn="ctr">
              <a:lnSpc>
                <a:spcPct val="100000"/>
              </a:lnSpc>
              <a:spcBef>
                <a:spcPts val="420"/>
              </a:spcBef>
              <a:tabLst>
                <a:tab pos="1691639" algn="l"/>
              </a:tabLst>
            </a:pP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	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hone</a:t>
            </a:r>
            <a:endParaRPr sz="1100">
              <a:latin typeface="Arial"/>
              <a:cs typeface="Arial"/>
            </a:endParaRPr>
          </a:p>
          <a:p>
            <a:pPr>
              <a:lnSpc>
                <a:spcPts val="850"/>
              </a:lnSpc>
              <a:spcBef>
                <a:spcPts val="28"/>
              </a:spcBef>
            </a:pPr>
            <a:endParaRPr sz="850"/>
          </a:p>
          <a:p>
            <a:pPr marL="247015">
              <a:lnSpc>
                <a:spcPts val="124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994"/>
              </a:lnSpc>
              <a:tabLst>
                <a:tab pos="603250" algn="l"/>
              </a:tabLst>
            </a:pPr>
            <a:r>
              <a:rPr sz="1800" b="1" baseline="2314" dirty="0" smtClean="0">
                <a:solidFill>
                  <a:srgbClr val="353B37"/>
                </a:solidFill>
                <a:latin typeface="Arial"/>
                <a:cs typeface="Arial"/>
              </a:rPr>
              <a:t>M	</a:t>
            </a: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47"/>
              </a:spcBef>
            </a:pPr>
            <a:endParaRPr sz="750"/>
          </a:p>
          <a:p>
            <a:pPr marL="247015" marR="8042909">
              <a:lnSpc>
                <a:spcPct val="275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M (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84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1"/>
              </a:spcBef>
            </a:pPr>
            <a:endParaRPr sz="600"/>
          </a:p>
          <a:p>
            <a:pPr marL="247015" marR="8042909">
              <a:lnSpc>
                <a:spcPct val="46700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nt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965"/>
              </a:lnSpc>
              <a:tabLst>
                <a:tab pos="603250" algn="l"/>
              </a:tabLst>
            </a:pPr>
            <a:r>
              <a:rPr sz="1800" b="1" spc="-7" baseline="-39351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800" b="1" spc="0" baseline="-39351" dirty="0" smtClean="0">
                <a:solidFill>
                  <a:srgbClr val="353B37"/>
                </a:solidFill>
                <a:latin typeface="Arial"/>
                <a:cs typeface="Arial"/>
              </a:rPr>
              <a:t>m	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97"/>
              </a:spcBef>
            </a:pPr>
            <a:endParaRPr sz="1000"/>
          </a:p>
          <a:p>
            <a:pPr marL="247015" marR="8042909">
              <a:lnSpc>
                <a:spcPct val="55800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hi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54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835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ni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940"/>
              </a:lnSpc>
              <a:tabLst>
                <a:tab pos="603250" algn="l"/>
              </a:tabLst>
            </a:pPr>
            <a:r>
              <a:rPr sz="1800" b="1" baseline="-11574" dirty="0" smtClean="0">
                <a:solidFill>
                  <a:srgbClr val="353B37"/>
                </a:solidFill>
                <a:latin typeface="Arial"/>
                <a:cs typeface="Arial"/>
              </a:rPr>
              <a:t>U	</a:t>
            </a: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96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49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36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53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869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885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ul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1070"/>
              </a:lnSpc>
              <a:tabLst>
                <a:tab pos="603250" algn="l"/>
              </a:tabLst>
            </a:pPr>
            <a:r>
              <a:rPr sz="1800" b="1" spc="-7" baseline="-5092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800" b="1" spc="0" baseline="-50925" dirty="0" smtClean="0">
                <a:solidFill>
                  <a:srgbClr val="353B37"/>
                </a:solidFill>
                <a:latin typeface="Arial"/>
                <a:cs typeface="Arial"/>
              </a:rPr>
              <a:t>m	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1"/>
              </a:spcBef>
            </a:pPr>
            <a:endParaRPr sz="500"/>
          </a:p>
          <a:p>
            <a:pPr marL="247015">
              <a:lnSpc>
                <a:spcPts val="105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105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46"/>
              </a:spcBef>
            </a:pPr>
            <a:endParaRPr sz="650"/>
          </a:p>
          <a:p>
            <a:pPr marL="247015">
              <a:lnSpc>
                <a:spcPts val="894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oba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635"/>
              </a:lnSpc>
              <a:tabLst>
                <a:tab pos="68834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l	50</a:t>
            </a:r>
            <a:endParaRPr sz="1200">
              <a:latin typeface="Arial"/>
              <a:cs typeface="Arial"/>
            </a:endParaRPr>
          </a:p>
          <a:p>
            <a:pPr marL="247015">
              <a:lnSpc>
                <a:spcPts val="118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2"/>
              </a:spcBef>
            </a:pPr>
            <a:endParaRPr sz="7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772795">
              <a:lnSpc>
                <a:spcPts val="143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536575" algn="ctr">
              <a:lnSpc>
                <a:spcPts val="1435"/>
              </a:lnSpc>
              <a:tabLst>
                <a:tab pos="1071880" algn="l"/>
                <a:tab pos="1607185" algn="l"/>
                <a:tab pos="2142490" algn="l"/>
                <a:tab pos="2677795" algn="l"/>
                <a:tab pos="3213100" algn="l"/>
                <a:tab pos="3748404" algn="l"/>
                <a:tab pos="4283075" algn="l"/>
                <a:tab pos="4818380" algn="l"/>
                <a:tab pos="5353685" algn="l"/>
                <a:tab pos="5846445" algn="l"/>
                <a:tab pos="6381750" algn="l"/>
                <a:tab pos="6917055" algn="l"/>
                <a:tab pos="7452359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	1	2	3	4	5	6	7	8	9	10	11	12	13</a:t>
            </a:r>
            <a:endParaRPr sz="1200">
              <a:latin typeface="Arial"/>
              <a:cs typeface="Arial"/>
            </a:endParaRPr>
          </a:p>
          <a:p>
            <a:pPr marL="440055" algn="ctr">
              <a:lnSpc>
                <a:spcPct val="100000"/>
              </a:lnSpc>
              <a:spcBef>
                <a:spcPts val="420"/>
              </a:spcBef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200" b="1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4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ft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2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715" y="1496567"/>
            <a:ext cx="8442960" cy="4718304"/>
          </a:xfrm>
          <a:custGeom>
            <a:avLst/>
            <a:gdLst/>
            <a:ahLst/>
            <a:cxnLst/>
            <a:rect l="l" t="t" r="r" b="b"/>
            <a:pathLst>
              <a:path w="8442960" h="4718304">
                <a:moveTo>
                  <a:pt x="0" y="0"/>
                </a:moveTo>
                <a:lnTo>
                  <a:pt x="8442960" y="0"/>
                </a:lnTo>
                <a:lnTo>
                  <a:pt x="8442960" y="4718304"/>
                </a:lnTo>
                <a:lnTo>
                  <a:pt x="0" y="4718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5316" y="4986528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5316" y="4337303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5316" y="3689603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5316" y="3040379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5316" y="2392679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5316" y="1743455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5316" y="5634228"/>
            <a:ext cx="6957059" cy="0"/>
          </a:xfrm>
          <a:custGeom>
            <a:avLst/>
            <a:gdLst/>
            <a:ahLst/>
            <a:cxnLst/>
            <a:rect l="l" t="t" r="r" b="b"/>
            <a:pathLst>
              <a:path w="6957059">
                <a:moveTo>
                  <a:pt x="0" y="0"/>
                </a:moveTo>
                <a:lnTo>
                  <a:pt x="6957059" y="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5316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0239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5164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25011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9935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96384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1308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6232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01155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36080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1004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07452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2376" y="5634228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56044" y="5531598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71309" y="4883136"/>
            <a:ext cx="7284084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13690" algn="l"/>
                <a:tab pos="727075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50	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6575" y="4234674"/>
            <a:ext cx="736854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8145" algn="l"/>
                <a:tab pos="735520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575" y="3586212"/>
            <a:ext cx="736854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8145" algn="l"/>
                <a:tab pos="735520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6575" y="2937750"/>
            <a:ext cx="736854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8145" algn="l"/>
                <a:tab pos="735520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29627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64856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0085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35314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70542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05771" y="5712954"/>
            <a:ext cx="1716405" cy="4305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547370" algn="l"/>
                <a:tab pos="1082675" algn="l"/>
                <a:tab pos="161798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5	6	7	8</a:t>
            </a:r>
            <a:endParaRPr sz="12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420"/>
              </a:spcBef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200" b="1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4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ft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2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46686" y="5712954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39548" y="5712954"/>
            <a:ext cx="1962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74777" y="5712954"/>
            <a:ext cx="1962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10006" y="5712954"/>
            <a:ext cx="1962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45234" y="5712954"/>
            <a:ext cx="1962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4109" y="2245564"/>
            <a:ext cx="194310" cy="292036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Gl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Cu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la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2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me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(MM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25825" y="1937613"/>
            <a:ext cx="70230" cy="70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17909" y="1937613"/>
            <a:ext cx="70230" cy="70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86575" y="1159042"/>
            <a:ext cx="7368540" cy="1324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4165">
              <a:lnSpc>
                <a:spcPct val="100000"/>
              </a:lnSpc>
            </a:pP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F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irst</a:t>
            </a:r>
            <a:r>
              <a:rPr sz="1600" b="1" spc="1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13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1A1F1B"/>
                </a:solidFill>
                <a:latin typeface="Arial"/>
                <a:cs typeface="Arial"/>
              </a:rPr>
              <a:t>Q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ar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ers</a:t>
            </a:r>
            <a:r>
              <a:rPr sz="1600" b="1" spc="3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C</a:t>
            </a:r>
            <a:r>
              <a:rPr sz="1600" b="1" spc="-20" dirty="0" smtClean="0">
                <a:solidFill>
                  <a:srgbClr val="1A1F1B"/>
                </a:solidFill>
                <a:latin typeface="Arial"/>
                <a:cs typeface="Arial"/>
              </a:rPr>
              <a:t>umu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la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1A1F1B"/>
                </a:solidFill>
                <a:latin typeface="Arial"/>
                <a:cs typeface="Arial"/>
              </a:rPr>
              <a:t>i</a:t>
            </a:r>
            <a:r>
              <a:rPr sz="1600" b="1" spc="-50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7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1A1F1B"/>
                </a:solidFill>
                <a:latin typeface="Arial"/>
                <a:cs typeface="Arial"/>
              </a:rPr>
              <a:t>G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ob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al</a:t>
            </a:r>
            <a:r>
              <a:rPr sz="1600" b="1" spc="-2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1A1F1B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nd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r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id</a:t>
            </a:r>
            <a:r>
              <a:rPr sz="1600" b="1" spc="6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&amp;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iP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hon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1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Un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it</a:t>
            </a:r>
            <a:r>
              <a:rPr sz="1600" b="1" spc="1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Sh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i</a:t>
            </a:r>
            <a:r>
              <a:rPr sz="1600" b="1" spc="-20" dirty="0" smtClean="0">
                <a:solidFill>
                  <a:srgbClr val="1A1F1B"/>
                </a:solidFill>
                <a:latin typeface="Arial"/>
                <a:cs typeface="Arial"/>
              </a:rPr>
              <a:t>pm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nts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50"/>
              </a:lnSpc>
              <a:spcBef>
                <a:spcPts val="23"/>
              </a:spcBef>
            </a:pP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  <a:tabLst>
                <a:tab pos="398145" algn="l"/>
                <a:tab pos="735520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 dirty="0">
              <a:latin typeface="Arial"/>
              <a:cs typeface="Arial"/>
            </a:endParaRPr>
          </a:p>
          <a:p>
            <a:pPr marL="0" marR="130175" algn="ctr">
              <a:lnSpc>
                <a:spcPct val="100000"/>
              </a:lnSpc>
              <a:spcBef>
                <a:spcPts val="420"/>
              </a:spcBef>
              <a:tabLst>
                <a:tab pos="1691639" algn="l"/>
              </a:tabLst>
            </a:pP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	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hone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23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  <a:tabLst>
                <a:tab pos="398145" algn="l"/>
                <a:tab pos="735520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544571" y="6443471"/>
            <a:ext cx="291084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artner,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organ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Stanley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ear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h,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4:11.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5900" y="108776"/>
            <a:ext cx="7932420" cy="7531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2960"/>
              </a:lnSpc>
            </a:pPr>
            <a:r>
              <a:rPr sz="260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hone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dop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Fas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hone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259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2100199" cy="574166"/>
          </a:xfrm>
          <a:custGeom>
            <a:avLst/>
            <a:gdLst/>
            <a:ahLst/>
            <a:cxnLst/>
            <a:rect l="l" t="t" r="r" b="b"/>
            <a:pathLst>
              <a:path w="2100199" h="574166">
                <a:moveTo>
                  <a:pt x="2004568" y="0"/>
                </a:moveTo>
                <a:lnTo>
                  <a:pt x="86100" y="473"/>
                </a:lnTo>
                <a:lnTo>
                  <a:pt x="46182" y="13771"/>
                </a:lnTo>
                <a:lnTo>
                  <a:pt x="16383" y="42091"/>
                </a:lnTo>
                <a:lnTo>
                  <a:pt x="1105" y="81043"/>
                </a:lnTo>
                <a:lnTo>
                  <a:pt x="0" y="95630"/>
                </a:lnTo>
                <a:lnTo>
                  <a:pt x="483" y="488085"/>
                </a:lnTo>
                <a:lnTo>
                  <a:pt x="13815" y="527978"/>
                </a:lnTo>
                <a:lnTo>
                  <a:pt x="42151" y="557776"/>
                </a:lnTo>
                <a:lnTo>
                  <a:pt x="81099" y="573060"/>
                </a:lnTo>
                <a:lnTo>
                  <a:pt x="95681" y="574166"/>
                </a:lnTo>
                <a:lnTo>
                  <a:pt x="2014204" y="573686"/>
                </a:lnTo>
                <a:lnTo>
                  <a:pt x="2054081" y="560341"/>
                </a:lnTo>
                <a:lnTo>
                  <a:pt x="2083840" y="531970"/>
                </a:lnTo>
                <a:lnTo>
                  <a:pt x="2099095" y="492993"/>
                </a:lnTo>
                <a:lnTo>
                  <a:pt x="2100199" y="478409"/>
                </a:lnTo>
                <a:lnTo>
                  <a:pt x="2099729" y="86090"/>
                </a:lnTo>
                <a:lnTo>
                  <a:pt x="2086441" y="46172"/>
                </a:lnTo>
                <a:lnTo>
                  <a:pt x="2058119" y="16379"/>
                </a:lnTo>
                <a:lnTo>
                  <a:pt x="2019159" y="1105"/>
                </a:lnTo>
                <a:lnTo>
                  <a:pt x="2004568" y="0"/>
                </a:lnTo>
                <a:close/>
              </a:path>
            </a:pathLst>
          </a:custGeom>
          <a:solidFill>
            <a:srgbClr val="88BA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0405" y="295909"/>
            <a:ext cx="10033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FFFFFF"/>
                </a:solidFill>
                <a:latin typeface="Arial"/>
                <a:cs typeface="Arial"/>
              </a:rPr>
              <a:t>ENGAGE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2057400"/>
            <a:ext cx="39624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34378" y="3873372"/>
            <a:ext cx="2157222" cy="1362583"/>
          </a:xfrm>
          <a:custGeom>
            <a:avLst/>
            <a:gdLst/>
            <a:ahLst/>
            <a:cxnLst/>
            <a:rect l="l" t="t" r="r" b="b"/>
            <a:pathLst>
              <a:path w="2157222" h="1362582">
                <a:moveTo>
                  <a:pt x="99822" y="601852"/>
                </a:moveTo>
                <a:lnTo>
                  <a:pt x="105935" y="558985"/>
                </a:lnTo>
                <a:lnTo>
                  <a:pt x="123121" y="520863"/>
                </a:lnTo>
                <a:lnTo>
                  <a:pt x="149644" y="489221"/>
                </a:lnTo>
                <a:lnTo>
                  <a:pt x="183769" y="465792"/>
                </a:lnTo>
                <a:lnTo>
                  <a:pt x="223762" y="452312"/>
                </a:lnTo>
                <a:lnTo>
                  <a:pt x="442722" y="449706"/>
                </a:lnTo>
                <a:lnTo>
                  <a:pt x="0" y="0"/>
                </a:lnTo>
                <a:lnTo>
                  <a:pt x="957072" y="449706"/>
                </a:lnTo>
                <a:lnTo>
                  <a:pt x="2005076" y="449706"/>
                </a:lnTo>
                <a:lnTo>
                  <a:pt x="2019785" y="450407"/>
                </a:lnTo>
                <a:lnTo>
                  <a:pt x="2061263" y="460404"/>
                </a:lnTo>
                <a:lnTo>
                  <a:pt x="2097418" y="480895"/>
                </a:lnTo>
                <a:lnTo>
                  <a:pt x="2126515" y="510145"/>
                </a:lnTo>
                <a:lnTo>
                  <a:pt x="2146820" y="546419"/>
                </a:lnTo>
                <a:lnTo>
                  <a:pt x="2156599" y="587982"/>
                </a:lnTo>
                <a:lnTo>
                  <a:pt x="2157222" y="601852"/>
                </a:lnTo>
                <a:lnTo>
                  <a:pt x="2157222" y="830071"/>
                </a:lnTo>
                <a:lnTo>
                  <a:pt x="2157222" y="1210437"/>
                </a:lnTo>
                <a:lnTo>
                  <a:pt x="2156521" y="1225146"/>
                </a:lnTo>
                <a:lnTo>
                  <a:pt x="2146524" y="1266624"/>
                </a:lnTo>
                <a:lnTo>
                  <a:pt x="2126033" y="1302779"/>
                </a:lnTo>
                <a:lnTo>
                  <a:pt x="2096783" y="1331876"/>
                </a:lnTo>
                <a:lnTo>
                  <a:pt x="2060509" y="1352181"/>
                </a:lnTo>
                <a:lnTo>
                  <a:pt x="2018946" y="1361960"/>
                </a:lnTo>
                <a:lnTo>
                  <a:pt x="957072" y="1362583"/>
                </a:lnTo>
                <a:lnTo>
                  <a:pt x="442722" y="1362583"/>
                </a:lnTo>
                <a:lnTo>
                  <a:pt x="251968" y="1362583"/>
                </a:lnTo>
                <a:lnTo>
                  <a:pt x="237258" y="1361882"/>
                </a:lnTo>
                <a:lnTo>
                  <a:pt x="195780" y="1351885"/>
                </a:lnTo>
                <a:lnTo>
                  <a:pt x="159625" y="1331394"/>
                </a:lnTo>
                <a:lnTo>
                  <a:pt x="130528" y="1302144"/>
                </a:lnTo>
                <a:lnTo>
                  <a:pt x="110223" y="1265870"/>
                </a:lnTo>
                <a:lnTo>
                  <a:pt x="100444" y="1224307"/>
                </a:lnTo>
                <a:lnTo>
                  <a:pt x="99822" y="830071"/>
                </a:lnTo>
                <a:lnTo>
                  <a:pt x="99822" y="601852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61581" y="4499609"/>
            <a:ext cx="18040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0250" marR="12700" indent="-71755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Cross-sell and up sell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62242" y="2281173"/>
            <a:ext cx="2057400" cy="1374902"/>
          </a:xfrm>
          <a:custGeom>
            <a:avLst/>
            <a:gdLst/>
            <a:ahLst/>
            <a:cxnLst/>
            <a:rect l="l" t="t" r="r" b="b"/>
            <a:pathLst>
              <a:path w="2057400" h="1374902">
                <a:moveTo>
                  <a:pt x="0" y="614172"/>
                </a:moveTo>
                <a:lnTo>
                  <a:pt x="6123" y="571304"/>
                </a:lnTo>
                <a:lnTo>
                  <a:pt x="23330" y="533182"/>
                </a:lnTo>
                <a:lnTo>
                  <a:pt x="49872" y="501540"/>
                </a:lnTo>
                <a:lnTo>
                  <a:pt x="84003" y="478111"/>
                </a:lnTo>
                <a:lnTo>
                  <a:pt x="123974" y="464631"/>
                </a:lnTo>
                <a:lnTo>
                  <a:pt x="342900" y="462025"/>
                </a:lnTo>
                <a:lnTo>
                  <a:pt x="48513" y="0"/>
                </a:lnTo>
                <a:lnTo>
                  <a:pt x="857250" y="462025"/>
                </a:lnTo>
                <a:lnTo>
                  <a:pt x="1905253" y="462025"/>
                </a:lnTo>
                <a:lnTo>
                  <a:pt x="1919963" y="462726"/>
                </a:lnTo>
                <a:lnTo>
                  <a:pt x="1961441" y="472723"/>
                </a:lnTo>
                <a:lnTo>
                  <a:pt x="1997596" y="493214"/>
                </a:lnTo>
                <a:lnTo>
                  <a:pt x="2026693" y="522464"/>
                </a:lnTo>
                <a:lnTo>
                  <a:pt x="2046998" y="558738"/>
                </a:lnTo>
                <a:lnTo>
                  <a:pt x="2056777" y="600301"/>
                </a:lnTo>
                <a:lnTo>
                  <a:pt x="2057400" y="614172"/>
                </a:lnTo>
                <a:lnTo>
                  <a:pt x="2057400" y="842390"/>
                </a:lnTo>
                <a:lnTo>
                  <a:pt x="2057400" y="1222755"/>
                </a:lnTo>
                <a:lnTo>
                  <a:pt x="2056699" y="1237465"/>
                </a:lnTo>
                <a:lnTo>
                  <a:pt x="2046702" y="1278943"/>
                </a:lnTo>
                <a:lnTo>
                  <a:pt x="2026211" y="1315098"/>
                </a:lnTo>
                <a:lnTo>
                  <a:pt x="1996961" y="1344195"/>
                </a:lnTo>
                <a:lnTo>
                  <a:pt x="1960687" y="1364500"/>
                </a:lnTo>
                <a:lnTo>
                  <a:pt x="1919124" y="1374279"/>
                </a:lnTo>
                <a:lnTo>
                  <a:pt x="857250" y="1374902"/>
                </a:lnTo>
                <a:lnTo>
                  <a:pt x="342900" y="1374902"/>
                </a:lnTo>
                <a:lnTo>
                  <a:pt x="152146" y="1374902"/>
                </a:lnTo>
                <a:lnTo>
                  <a:pt x="137456" y="1374201"/>
                </a:lnTo>
                <a:lnTo>
                  <a:pt x="96011" y="1364204"/>
                </a:lnTo>
                <a:lnTo>
                  <a:pt x="59857" y="1343713"/>
                </a:lnTo>
                <a:lnTo>
                  <a:pt x="30743" y="1314463"/>
                </a:lnTo>
                <a:lnTo>
                  <a:pt x="10416" y="1278189"/>
                </a:lnTo>
                <a:lnTo>
                  <a:pt x="623" y="1236626"/>
                </a:lnTo>
                <a:lnTo>
                  <a:pt x="0" y="842390"/>
                </a:lnTo>
                <a:lnTo>
                  <a:pt x="0" y="614172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51318" y="2782315"/>
            <a:ext cx="1080135" cy="8337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270" algn="ctr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Ser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ice interaction 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157" y="1999995"/>
            <a:ext cx="2057387" cy="1486153"/>
          </a:xfrm>
          <a:custGeom>
            <a:avLst/>
            <a:gdLst/>
            <a:ahLst/>
            <a:cxnLst/>
            <a:rect l="l" t="t" r="r" b="b"/>
            <a:pathLst>
              <a:path w="2057387" h="1486153">
                <a:moveTo>
                  <a:pt x="0" y="725424"/>
                </a:moveTo>
                <a:lnTo>
                  <a:pt x="6117" y="682558"/>
                </a:lnTo>
                <a:lnTo>
                  <a:pt x="23310" y="644437"/>
                </a:lnTo>
                <a:lnTo>
                  <a:pt x="49840" y="612795"/>
                </a:lnTo>
                <a:lnTo>
                  <a:pt x="83967" y="589366"/>
                </a:lnTo>
                <a:lnTo>
                  <a:pt x="123954" y="575885"/>
                </a:lnTo>
                <a:lnTo>
                  <a:pt x="1200137" y="573277"/>
                </a:lnTo>
                <a:lnTo>
                  <a:pt x="2037829" y="0"/>
                </a:lnTo>
                <a:lnTo>
                  <a:pt x="1714487" y="573277"/>
                </a:lnTo>
                <a:lnTo>
                  <a:pt x="1905241" y="573277"/>
                </a:lnTo>
                <a:lnTo>
                  <a:pt x="1919950" y="573978"/>
                </a:lnTo>
                <a:lnTo>
                  <a:pt x="1961428" y="583975"/>
                </a:lnTo>
                <a:lnTo>
                  <a:pt x="1997583" y="604466"/>
                </a:lnTo>
                <a:lnTo>
                  <a:pt x="2026681" y="633716"/>
                </a:lnTo>
                <a:lnTo>
                  <a:pt x="2046986" y="669990"/>
                </a:lnTo>
                <a:lnTo>
                  <a:pt x="2056764" y="711553"/>
                </a:lnTo>
                <a:lnTo>
                  <a:pt x="2057387" y="725424"/>
                </a:lnTo>
                <a:lnTo>
                  <a:pt x="2057387" y="953642"/>
                </a:lnTo>
                <a:lnTo>
                  <a:pt x="2057387" y="1334007"/>
                </a:lnTo>
                <a:lnTo>
                  <a:pt x="2056686" y="1348717"/>
                </a:lnTo>
                <a:lnTo>
                  <a:pt x="2046689" y="1390195"/>
                </a:lnTo>
                <a:lnTo>
                  <a:pt x="2026198" y="1426350"/>
                </a:lnTo>
                <a:lnTo>
                  <a:pt x="1996949" y="1455447"/>
                </a:lnTo>
                <a:lnTo>
                  <a:pt x="1960675" y="1475752"/>
                </a:lnTo>
                <a:lnTo>
                  <a:pt x="1919111" y="1485531"/>
                </a:lnTo>
                <a:lnTo>
                  <a:pt x="1714487" y="1486153"/>
                </a:lnTo>
                <a:lnTo>
                  <a:pt x="1200137" y="1486153"/>
                </a:lnTo>
                <a:lnTo>
                  <a:pt x="152158" y="1486153"/>
                </a:lnTo>
                <a:lnTo>
                  <a:pt x="137455" y="1485453"/>
                </a:lnTo>
                <a:lnTo>
                  <a:pt x="95987" y="1475456"/>
                </a:lnTo>
                <a:lnTo>
                  <a:pt x="59831" y="1454967"/>
                </a:lnTo>
                <a:lnTo>
                  <a:pt x="30725" y="1425720"/>
                </a:lnTo>
                <a:lnTo>
                  <a:pt x="10410" y="1389449"/>
                </a:lnTo>
                <a:lnTo>
                  <a:pt x="624" y="1347888"/>
                </a:lnTo>
                <a:lnTo>
                  <a:pt x="0" y="953642"/>
                </a:lnTo>
                <a:lnTo>
                  <a:pt x="0" y="725424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009" y="2886709"/>
            <a:ext cx="1677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Ne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t-best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3791" y="3946905"/>
            <a:ext cx="2062556" cy="1424432"/>
          </a:xfrm>
          <a:custGeom>
            <a:avLst/>
            <a:gdLst/>
            <a:ahLst/>
            <a:cxnLst/>
            <a:rect l="l" t="t" r="r" b="b"/>
            <a:pathLst>
              <a:path w="2062556" h="1424431">
                <a:moveTo>
                  <a:pt x="0" y="663702"/>
                </a:moveTo>
                <a:lnTo>
                  <a:pt x="6117" y="620836"/>
                </a:lnTo>
                <a:lnTo>
                  <a:pt x="23310" y="582715"/>
                </a:lnTo>
                <a:lnTo>
                  <a:pt x="49840" y="551073"/>
                </a:lnTo>
                <a:lnTo>
                  <a:pt x="83967" y="527644"/>
                </a:lnTo>
                <a:lnTo>
                  <a:pt x="123954" y="514163"/>
                </a:lnTo>
                <a:lnTo>
                  <a:pt x="1200099" y="511556"/>
                </a:lnTo>
                <a:lnTo>
                  <a:pt x="2062556" y="0"/>
                </a:lnTo>
                <a:lnTo>
                  <a:pt x="1714449" y="511556"/>
                </a:lnTo>
                <a:lnTo>
                  <a:pt x="1905203" y="511556"/>
                </a:lnTo>
                <a:lnTo>
                  <a:pt x="1919912" y="512256"/>
                </a:lnTo>
                <a:lnTo>
                  <a:pt x="1961390" y="522253"/>
                </a:lnTo>
                <a:lnTo>
                  <a:pt x="1997545" y="542744"/>
                </a:lnTo>
                <a:lnTo>
                  <a:pt x="2026642" y="571994"/>
                </a:lnTo>
                <a:lnTo>
                  <a:pt x="2046948" y="608268"/>
                </a:lnTo>
                <a:lnTo>
                  <a:pt x="2056726" y="649831"/>
                </a:lnTo>
                <a:lnTo>
                  <a:pt x="2057349" y="663702"/>
                </a:lnTo>
                <a:lnTo>
                  <a:pt x="2057349" y="891921"/>
                </a:lnTo>
                <a:lnTo>
                  <a:pt x="2057349" y="1272286"/>
                </a:lnTo>
                <a:lnTo>
                  <a:pt x="2056648" y="1286995"/>
                </a:lnTo>
                <a:lnTo>
                  <a:pt x="2046651" y="1328473"/>
                </a:lnTo>
                <a:lnTo>
                  <a:pt x="2026160" y="1364628"/>
                </a:lnTo>
                <a:lnTo>
                  <a:pt x="1996911" y="1393725"/>
                </a:lnTo>
                <a:lnTo>
                  <a:pt x="1960637" y="1414030"/>
                </a:lnTo>
                <a:lnTo>
                  <a:pt x="1919073" y="1423809"/>
                </a:lnTo>
                <a:lnTo>
                  <a:pt x="1714449" y="1424432"/>
                </a:lnTo>
                <a:lnTo>
                  <a:pt x="1200099" y="1424432"/>
                </a:lnTo>
                <a:lnTo>
                  <a:pt x="152158" y="1424432"/>
                </a:lnTo>
                <a:lnTo>
                  <a:pt x="137455" y="1423731"/>
                </a:lnTo>
                <a:lnTo>
                  <a:pt x="95987" y="1413734"/>
                </a:lnTo>
                <a:lnTo>
                  <a:pt x="59831" y="1393245"/>
                </a:lnTo>
                <a:lnTo>
                  <a:pt x="30725" y="1363998"/>
                </a:lnTo>
                <a:lnTo>
                  <a:pt x="10410" y="1327727"/>
                </a:lnTo>
                <a:lnTo>
                  <a:pt x="624" y="1286166"/>
                </a:lnTo>
                <a:lnTo>
                  <a:pt x="0" y="891921"/>
                </a:lnTo>
                <a:lnTo>
                  <a:pt x="0" y="663702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7509" y="4772025"/>
            <a:ext cx="16897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Attrition 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5619" y="152400"/>
            <a:ext cx="6629781" cy="990600"/>
          </a:xfrm>
          <a:custGeom>
            <a:avLst/>
            <a:gdLst/>
            <a:ahLst/>
            <a:cxnLst/>
            <a:rect l="l" t="t" r="r" b="b"/>
            <a:pathLst>
              <a:path w="6629781" h="990600">
                <a:moveTo>
                  <a:pt x="0" y="990600"/>
                </a:moveTo>
                <a:lnTo>
                  <a:pt x="6629781" y="990600"/>
                </a:lnTo>
                <a:lnTo>
                  <a:pt x="6629781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64739" y="182879"/>
            <a:ext cx="6261100" cy="607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Mary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continues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age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through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various proc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sses su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claims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mana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ement and service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4739" y="792479"/>
            <a:ext cx="1536700" cy="302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38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intera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tio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State Farm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positions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navigation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aids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for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ustome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062" y="1219200"/>
            <a:ext cx="7873238" cy="4705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What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Customer Intelligenc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245740"/>
            <a:ext cx="6124575" cy="17164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800" b="1" i="1" dirty="0" smtClean="0">
                <a:solidFill>
                  <a:srgbClr val="333333"/>
                </a:solidFill>
                <a:latin typeface="Arial"/>
                <a:cs typeface="Arial"/>
              </a:rPr>
              <a:t>The m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nagem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r>
              <a:rPr sz="2800" b="1" i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and an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lys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s of customer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from all</a:t>
            </a:r>
            <a:r>
              <a:rPr sz="2800" b="1" i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sources, used</a:t>
            </a:r>
            <a:r>
              <a:rPr sz="2800" b="1" i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to drive 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ark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ting performan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800" b="1" i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2800" b="1" i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busine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s str</a:t>
            </a:r>
            <a:r>
              <a:rPr sz="2800" b="1" i="1" spc="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teg</a:t>
            </a:r>
            <a:r>
              <a:rPr sz="2800" b="1" i="1" spc="-10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800" b="1" i="1" spc="0" dirty="0" smtClean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8225" y="1981200"/>
            <a:ext cx="1679575" cy="4378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Mar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et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rs</a:t>
            </a:r>
            <a:r>
              <a:rPr sz="2400" b="1" spc="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significant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benefits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adopt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ng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intellig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1710" y="1378229"/>
            <a:ext cx="7652511" cy="4562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997" y="6105525"/>
            <a:ext cx="562038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ource: Octob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20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9, “</a:t>
            </a: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he</a:t>
            </a:r>
            <a:r>
              <a:rPr sz="11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Intel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ge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1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pproach</a:t>
            </a:r>
            <a:r>
              <a:rPr sz="11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1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ustomer</a:t>
            </a:r>
            <a:r>
              <a:rPr sz="11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Intel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ge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ce”</a:t>
            </a: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rrester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rep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Customer Intelligen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7170" y="1783079"/>
            <a:ext cx="1898650" cy="189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57170" y="3595370"/>
            <a:ext cx="1898650" cy="1898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9459" y="3595370"/>
            <a:ext cx="1898650" cy="1898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9459" y="1783079"/>
            <a:ext cx="1898650" cy="189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5070" y="2760979"/>
            <a:ext cx="1755139" cy="1755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54728" y="3237885"/>
            <a:ext cx="1118235" cy="668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50800">
              <a:lnSpc>
                <a:spcPct val="119900"/>
              </a:lnSpc>
            </a:pPr>
            <a:r>
              <a:rPr sz="1800" dirty="0" smtClean="0">
                <a:solidFill>
                  <a:srgbClr val="FFFFFF"/>
                </a:solidFill>
                <a:latin typeface="Arial"/>
                <a:cs typeface="Arial"/>
              </a:rPr>
              <a:t>Customer knowledge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85259" y="1240789"/>
            <a:ext cx="1254760" cy="1254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15384" y="1695450"/>
            <a:ext cx="79502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700" spc="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700" spc="0" dirty="0" smtClean="0">
                <a:solidFill>
                  <a:srgbClr val="FFFFFF"/>
                </a:solidFill>
                <a:latin typeface="Arial"/>
                <a:cs typeface="Arial"/>
              </a:rPr>
              <a:t>pt</a:t>
            </a:r>
            <a:r>
              <a:rPr sz="1700" spc="5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700" spc="0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5640" y="3011170"/>
            <a:ext cx="1254760" cy="12547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79540" y="3466083"/>
            <a:ext cx="80899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 smtClean="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85259" y="4781550"/>
            <a:ext cx="1254760" cy="1254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16653" y="5236591"/>
            <a:ext cx="793115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 smtClean="0">
                <a:solidFill>
                  <a:srgbClr val="FFFFFF"/>
                </a:solidFill>
                <a:latin typeface="Arial"/>
                <a:cs typeface="Arial"/>
              </a:rPr>
              <a:t>Anal</a:t>
            </a:r>
            <a:r>
              <a:rPr sz="1700" spc="-1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700" spc="0" dirty="0" smtClean="0">
                <a:solidFill>
                  <a:srgbClr val="FFFFFF"/>
                </a:solidFill>
                <a:latin typeface="Arial"/>
                <a:cs typeface="Arial"/>
              </a:rPr>
              <a:t>ze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4879" y="3011170"/>
            <a:ext cx="1254759" cy="12547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60320" y="3466083"/>
            <a:ext cx="566420" cy="269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00" dirty="0" smtClean="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Forr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st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8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9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Customer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Intelligen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Maturity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6337" y="1046225"/>
            <a:ext cx="6791325" cy="540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What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es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 Mature CI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Organization?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850" y="1006221"/>
            <a:ext cx="7847330" cy="5158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20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echnology</a:t>
            </a:r>
            <a:endParaRPr sz="1800">
              <a:latin typeface="Arial"/>
              <a:cs typeface="Arial"/>
            </a:endParaRPr>
          </a:p>
          <a:p>
            <a:pPr marL="12700" indent="129539">
              <a:lnSpc>
                <a:spcPct val="100000"/>
              </a:lnSpc>
              <a:spcBef>
                <a:spcPts val="165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Centralized customer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ata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16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Acces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t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insigh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po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contact</a:t>
            </a:r>
            <a:endParaRPr sz="1800">
              <a:latin typeface="Arial"/>
              <a:cs typeface="Arial"/>
            </a:endParaRPr>
          </a:p>
          <a:p>
            <a:pPr marL="12700" marR="2611120" indent="129539">
              <a:lnSpc>
                <a:spcPts val="2330"/>
              </a:lnSpc>
              <a:spcBef>
                <a:spcPts val="105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Integrated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inbound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nd outb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und communication Customer-centric communication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6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Customer 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perience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(not business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nit priority) dri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en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17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me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tati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led</a:t>
            </a:r>
            <a:endParaRPr sz="1800">
              <a:latin typeface="Arial"/>
              <a:cs typeface="Arial"/>
            </a:endParaRPr>
          </a:p>
          <a:p>
            <a:pPr marL="12700" marR="3677920" indent="129539">
              <a:lnSpc>
                <a:spcPts val="2330"/>
              </a:lnSpc>
              <a:spcBef>
                <a:spcPts val="95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Predicti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analytics plays a critical role Enterprisewide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6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Contact strate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y across business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nits and ch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nnels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17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Clear go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ernance and rules for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rbitration</a:t>
            </a:r>
            <a:endParaRPr sz="1800">
              <a:latin typeface="Arial"/>
              <a:cs typeface="Arial"/>
            </a:endParaRPr>
          </a:p>
          <a:p>
            <a:pPr marL="12700" marR="2905760" indent="129539">
              <a:lnSpc>
                <a:spcPct val="107400"/>
              </a:lnSpc>
              <a:spcBef>
                <a:spcPts val="1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Consistent un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erstanding of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customer 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alue Customer insight reco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nized as a stra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egic asset</a:t>
            </a:r>
            <a:endParaRPr sz="1800">
              <a:latin typeface="Arial"/>
              <a:cs typeface="Arial"/>
            </a:endParaRPr>
          </a:p>
          <a:p>
            <a:pPr marL="269240" indent="-127000">
              <a:lnSpc>
                <a:spcPct val="100000"/>
              </a:lnSpc>
              <a:spcBef>
                <a:spcPts val="170"/>
              </a:spcBef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es r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e, pro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ita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ilit</a:t>
            </a:r>
            <a:r>
              <a:rPr sz="1800" spc="-13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, 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 s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are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of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allet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6"/>
              </a:spcBef>
              <a:buClr>
                <a:srgbClr val="669933"/>
              </a:buClr>
              <a:buFont typeface="Arial"/>
              <a:buChar char="•"/>
            </a:pPr>
            <a:endParaRPr sz="550"/>
          </a:p>
          <a:p>
            <a:pPr marL="269240" marR="503555" indent="-127000">
              <a:lnSpc>
                <a:spcPts val="1730"/>
              </a:lnSpc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Customer insight le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eraged to answer busin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ss questions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nd identify opportunities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669933"/>
              </a:buClr>
              <a:buFont typeface="Arial"/>
              <a:buChar char="•"/>
            </a:pPr>
            <a:endParaRPr sz="600"/>
          </a:p>
          <a:p>
            <a:pPr marL="269240" marR="12700" indent="-127000">
              <a:lnSpc>
                <a:spcPct val="79600"/>
              </a:lnSpc>
              <a:buClr>
                <a:srgbClr val="669933"/>
              </a:buClr>
              <a:buFont typeface="Arial"/>
              <a:buChar char="•"/>
              <a:tabLst>
                <a:tab pos="269240" algn="l"/>
              </a:tabLst>
            </a:pP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Used beyond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marketing (product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elopment, corporate fina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ce, strateg</a:t>
            </a:r>
            <a:r>
              <a:rPr sz="1800" spc="-13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, HR)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282571"/>
            <a:ext cx="906144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7252970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Multiple</a:t>
            </a:r>
            <a:r>
              <a:rPr sz="2400" b="1" spc="-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views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of the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st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mie</a:t>
            </a:r>
            <a:r>
              <a:rPr sz="2400" b="1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et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9101" y="2363787"/>
            <a:ext cx="4405249" cy="236537"/>
          </a:xfrm>
          <a:custGeom>
            <a:avLst/>
            <a:gdLst/>
            <a:ahLst/>
            <a:cxnLst/>
            <a:rect l="l" t="t" r="r" b="b"/>
            <a:pathLst>
              <a:path w="4405249" h="236537">
                <a:moveTo>
                  <a:pt x="0" y="236537"/>
                </a:moveTo>
                <a:lnTo>
                  <a:pt x="4405249" y="236537"/>
                </a:lnTo>
                <a:lnTo>
                  <a:pt x="4405249" y="0"/>
                </a:lnTo>
                <a:lnTo>
                  <a:pt x="0" y="0"/>
                </a:lnTo>
                <a:lnTo>
                  <a:pt x="0" y="236537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987" y="1328800"/>
            <a:ext cx="8582025" cy="408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987" y="5638800"/>
            <a:ext cx="8582025" cy="573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3162" y="1876488"/>
            <a:ext cx="7543800" cy="487362"/>
          </a:xfrm>
          <a:custGeom>
            <a:avLst/>
            <a:gdLst/>
            <a:ahLst/>
            <a:cxnLst/>
            <a:rect l="l" t="t" r="r" b="b"/>
            <a:pathLst>
              <a:path w="7543800" h="487362">
                <a:moveTo>
                  <a:pt x="0" y="487362"/>
                </a:moveTo>
                <a:lnTo>
                  <a:pt x="7543800" y="487362"/>
                </a:lnTo>
                <a:lnTo>
                  <a:pt x="7543800" y="0"/>
                </a:lnTo>
                <a:lnTo>
                  <a:pt x="0" y="0"/>
                </a:lnTo>
                <a:lnTo>
                  <a:pt x="0" y="4873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Min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mum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quire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447800"/>
            <a:ext cx="8008747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7717"/>
            <a:ext cx="7212965" cy="7969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190"/>
              </a:lnSpc>
            </a:pP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espite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endous</a:t>
            </a:r>
            <a:r>
              <a:rPr sz="28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28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ar,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phon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ser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dop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ug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psi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2204" y="5129784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6853" y="4541520"/>
            <a:ext cx="4399178" cy="0"/>
          </a:xfrm>
          <a:custGeom>
            <a:avLst/>
            <a:gdLst/>
            <a:ahLst/>
            <a:cxnLst/>
            <a:rect l="l" t="t" r="r" b="b"/>
            <a:pathLst>
              <a:path w="4399178">
                <a:moveTo>
                  <a:pt x="0" y="0"/>
                </a:moveTo>
                <a:lnTo>
                  <a:pt x="439917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2203" y="4541520"/>
            <a:ext cx="251053" cy="0"/>
          </a:xfrm>
          <a:custGeom>
            <a:avLst/>
            <a:gdLst/>
            <a:ahLst/>
            <a:cxnLst/>
            <a:rect l="l" t="t" r="r" b="b"/>
            <a:pathLst>
              <a:path w="251053">
                <a:moveTo>
                  <a:pt x="0" y="0"/>
                </a:moveTo>
                <a:lnTo>
                  <a:pt x="25105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2204" y="3951732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2204" y="3363467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2204" y="2775204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2204" y="2186939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5220" y="5156733"/>
            <a:ext cx="1156246" cy="560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57696" y="2145969"/>
            <a:ext cx="1156233" cy="3571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2204" y="5718047"/>
            <a:ext cx="6243828" cy="0"/>
          </a:xfrm>
          <a:custGeom>
            <a:avLst/>
            <a:gdLst/>
            <a:ahLst/>
            <a:cxnLst/>
            <a:rect l="l" t="t" r="r" b="b"/>
            <a:pathLst>
              <a:path w="6243828">
                <a:moveTo>
                  <a:pt x="0" y="0"/>
                </a:moveTo>
                <a:lnTo>
                  <a:pt x="6243828" y="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2204" y="5718047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13988" y="5718047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94247" y="5718047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76031" y="5718047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19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7381" y="5025731"/>
            <a:ext cx="7804150" cy="16878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3"/>
              </a:spcBef>
            </a:pPr>
            <a:endParaRPr sz="1100"/>
          </a:p>
          <a:p>
            <a:pPr marL="309245">
              <a:lnSpc>
                <a:spcPts val="143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121410">
              <a:lnSpc>
                <a:spcPts val="1435"/>
              </a:lnSpc>
              <a:tabLst>
                <a:tab pos="5233035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Sm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hon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	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hone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300"/>
              </a:lnSpc>
              <a:spcBef>
                <a:spcPts val="76"/>
              </a:spcBef>
            </a:pPr>
            <a:endParaRPr sz="1300"/>
          </a:p>
          <a:p>
            <a:pPr marL="574675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phone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ripti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ns</a:t>
            </a:r>
            <a:r>
              <a:rPr sz="9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 Infor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4:11),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artphone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ripti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ns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ate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organ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Stanley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ear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h’s</a:t>
            </a:r>
            <a:endParaRPr sz="900">
              <a:latin typeface="Arial"/>
              <a:cs typeface="Arial"/>
            </a:endParaRPr>
          </a:p>
          <a:p>
            <a:pPr marL="612775" indent="2884805">
              <a:lnSpc>
                <a:spcPts val="1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ated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artphone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total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2011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(16%).</a:t>
            </a:r>
            <a:endParaRPr sz="900">
              <a:latin typeface="Arial"/>
              <a:cs typeface="Arial"/>
            </a:endParaRPr>
          </a:p>
          <a:p>
            <a:pPr marL="612775">
              <a:lnSpc>
                <a:spcPts val="1200"/>
              </a:lnSpc>
              <a:tabLst>
                <a:tab pos="7635240" algn="l"/>
              </a:tabLst>
            </a:pPr>
            <a:r>
              <a:rPr sz="1350" spc="-7" baseline="3086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ote: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52" baseline="3086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350" spc="-67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there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1B global</a:t>
            </a:r>
            <a:r>
              <a:rPr sz="1350" spc="-30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3G</a:t>
            </a:r>
            <a:r>
              <a:rPr sz="1350" spc="-22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ribers</a:t>
            </a:r>
            <a:r>
              <a:rPr sz="1350" spc="-44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350" spc="-7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-7" baseline="3086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4:11,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not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all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them</a:t>
            </a:r>
            <a:r>
              <a:rPr sz="1350" spc="-30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-22" baseline="3086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ere</a:t>
            </a:r>
            <a:r>
              <a:rPr sz="1350" spc="22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sm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artphone</a:t>
            </a:r>
            <a:r>
              <a:rPr sz="1350" spc="-67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350" spc="-37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-7" baseline="3086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ay</a:t>
            </a:r>
            <a:r>
              <a:rPr sz="1350" spc="-30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ha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350" spc="-15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ultiple</a:t>
            </a:r>
            <a:r>
              <a:rPr sz="1350" spc="-44" baseline="3086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350" spc="7" baseline="3086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350" spc="0" baseline="3086" dirty="0" smtClean="0">
                <a:solidFill>
                  <a:srgbClr val="353B37"/>
                </a:solidFill>
                <a:latin typeface="Arial"/>
                <a:cs typeface="Arial"/>
              </a:rPr>
              <a:t>obile	</a:t>
            </a: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3846829">
              <a:lnSpc>
                <a:spcPts val="1040"/>
              </a:lnSpc>
            </a:pP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ripti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therefore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tual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#s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ay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 than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riber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#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7381" y="4437315"/>
            <a:ext cx="40830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381" y="2083649"/>
            <a:ext cx="408305" cy="19596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3"/>
              </a:spcBef>
            </a:pPr>
            <a:endParaRPr sz="1100"/>
          </a:p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3"/>
              </a:spcBef>
            </a:pPr>
            <a:endParaRPr sz="1100"/>
          </a:p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3"/>
              </a:spcBef>
            </a:pPr>
            <a:endParaRPr sz="1100"/>
          </a:p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7381" y="1495233"/>
            <a:ext cx="40830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7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3741" y="2766120"/>
            <a:ext cx="194310" cy="195580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Gl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scri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pt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(MM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69076" y="1071300"/>
            <a:ext cx="5694045" cy="24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</a:pP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tphon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s.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Phon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scri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s,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:</a:t>
            </a:r>
            <a:r>
              <a:rPr sz="1600" b="1" spc="-9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00129" y="2064795"/>
            <a:ext cx="2110524" cy="3081362"/>
          </a:xfrm>
          <a:custGeom>
            <a:avLst/>
            <a:gdLst/>
            <a:ahLst/>
            <a:cxnLst/>
            <a:rect l="l" t="t" r="r" b="b"/>
            <a:pathLst>
              <a:path w="2110524" h="3081362">
                <a:moveTo>
                  <a:pt x="0" y="3081362"/>
                </a:moveTo>
                <a:lnTo>
                  <a:pt x="2110524" y="0"/>
                </a:lnTo>
              </a:path>
            </a:pathLst>
          </a:custGeom>
          <a:ln w="28575">
            <a:solidFill>
              <a:srgbClr val="1A1F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20963" y="2064791"/>
            <a:ext cx="89687" cy="98983"/>
          </a:xfrm>
          <a:custGeom>
            <a:avLst/>
            <a:gdLst/>
            <a:ahLst/>
            <a:cxnLst/>
            <a:rect l="l" t="t" r="r" b="b"/>
            <a:pathLst>
              <a:path w="89687" h="98983">
                <a:moveTo>
                  <a:pt x="82511" y="98983"/>
                </a:moveTo>
                <a:lnTo>
                  <a:pt x="89687" y="0"/>
                </a:lnTo>
                <a:lnTo>
                  <a:pt x="0" y="42468"/>
                </a:lnTo>
              </a:path>
            </a:pathLst>
          </a:custGeom>
          <a:ln w="28575">
            <a:solidFill>
              <a:srgbClr val="1A1F1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97022" y="4151376"/>
            <a:ext cx="1190243" cy="569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91400" y="4226396"/>
            <a:ext cx="1375410" cy="805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" algn="ctr">
              <a:lnSpc>
                <a:spcPct val="100000"/>
              </a:lnSpc>
            </a:pPr>
            <a:r>
              <a:rPr sz="2000" b="1" dirty="0" smtClean="0">
                <a:solidFill>
                  <a:srgbClr val="FF0000"/>
                </a:solidFill>
                <a:latin typeface="Arial"/>
                <a:cs typeface="Arial"/>
              </a:rPr>
              <a:t>953</a:t>
            </a:r>
            <a:r>
              <a:rPr sz="2000" b="1" spc="-5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  <a:p>
            <a:pPr marL="12700" marR="12700" indent="1270" algn="ctr">
              <a:lnSpc>
                <a:spcPct val="100000"/>
              </a:lnSpc>
              <a:spcBef>
                <a:spcPts val="15"/>
              </a:spcBef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tphone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scri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53096" y="1316736"/>
            <a:ext cx="879347" cy="569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619503" y="1391541"/>
            <a:ext cx="6217920" cy="561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132579" algn="l"/>
                <a:tab pos="4290695" algn="l"/>
              </a:tabLst>
            </a:pPr>
            <a:r>
              <a:rPr sz="2000" b="1" u="dash" dirty="0" smtClean="0">
                <a:solidFill>
                  <a:srgbClr val="FF0000"/>
                </a:solidFill>
                <a:latin typeface="Arial"/>
                <a:cs typeface="Arial"/>
              </a:rPr>
              <a:t> 	</a:t>
            </a:r>
            <a:r>
              <a:rPr sz="2000" b="1" dirty="0" smtClean="0">
                <a:solidFill>
                  <a:srgbClr val="FF0000"/>
                </a:solidFill>
                <a:latin typeface="Arial"/>
                <a:cs typeface="Arial"/>
              </a:rPr>
              <a:t>	6</a:t>
            </a:r>
            <a:r>
              <a:rPr sz="2000" b="1" spc="-1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000" b="1" spc="0" dirty="0" smtClean="0">
                <a:solidFill>
                  <a:srgbClr val="FF0000"/>
                </a:solidFill>
                <a:latin typeface="Arial"/>
                <a:cs typeface="Arial"/>
              </a:rPr>
              <a:t>1B</a:t>
            </a:r>
            <a:r>
              <a:rPr sz="2000" b="1" spc="-1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Phone</a:t>
            </a:r>
            <a:endParaRPr sz="1600">
              <a:latin typeface="Arial"/>
              <a:cs typeface="Arial"/>
            </a:endParaRPr>
          </a:p>
          <a:p>
            <a:pPr marR="294640" algn="r">
              <a:lnSpc>
                <a:spcPct val="100000"/>
              </a:lnSpc>
              <a:spcBef>
                <a:spcPts val="15"/>
              </a:spcBef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scri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ons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407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Integr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te 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lev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3179" y="1219200"/>
            <a:ext cx="4876800" cy="4419600"/>
          </a:xfrm>
          <a:custGeom>
            <a:avLst/>
            <a:gdLst/>
            <a:ahLst/>
            <a:cxnLst/>
            <a:rect l="l" t="t" r="r" b="b"/>
            <a:pathLst>
              <a:path w="4876800" h="4419600">
                <a:moveTo>
                  <a:pt x="0" y="4419600"/>
                </a:moveTo>
                <a:lnTo>
                  <a:pt x="4876800" y="4419600"/>
                </a:lnTo>
                <a:lnTo>
                  <a:pt x="4876800" y="0"/>
                </a:lnTo>
                <a:lnTo>
                  <a:pt x="0" y="0"/>
                </a:lnTo>
                <a:lnTo>
                  <a:pt x="0" y="441960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1579" y="1219200"/>
            <a:ext cx="0" cy="4419600"/>
          </a:xfrm>
          <a:custGeom>
            <a:avLst/>
            <a:gdLst/>
            <a:ahLst/>
            <a:cxnLst/>
            <a:rect l="l" t="t" r="r" b="b"/>
            <a:pathLst>
              <a:path h="4419600">
                <a:moveTo>
                  <a:pt x="0" y="0"/>
                </a:moveTo>
                <a:lnTo>
                  <a:pt x="0" y="4419600"/>
                </a:lnTo>
              </a:path>
            </a:pathLst>
          </a:custGeom>
          <a:ln w="9525">
            <a:solidFill>
              <a:srgbClr val="333333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3429000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800" y="0"/>
                </a:lnTo>
              </a:path>
            </a:pathLst>
          </a:custGeom>
          <a:ln w="9525">
            <a:solidFill>
              <a:srgbClr val="333333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579" y="5865436"/>
            <a:ext cx="5029200" cy="156498"/>
          </a:xfrm>
          <a:custGeom>
            <a:avLst/>
            <a:gdLst/>
            <a:ahLst/>
            <a:cxnLst/>
            <a:rect l="l" t="t" r="r" b="b"/>
            <a:pathLst>
              <a:path w="5029200" h="156498">
                <a:moveTo>
                  <a:pt x="4960133" y="78297"/>
                </a:moveTo>
                <a:lnTo>
                  <a:pt x="4876630" y="127882"/>
                </a:lnTo>
                <a:lnTo>
                  <a:pt x="4872907" y="138130"/>
                </a:lnTo>
                <a:lnTo>
                  <a:pt x="4876679" y="150761"/>
                </a:lnTo>
                <a:lnTo>
                  <a:pt x="4886898" y="156498"/>
                </a:lnTo>
                <a:lnTo>
                  <a:pt x="4898644" y="154363"/>
                </a:lnTo>
                <a:lnTo>
                  <a:pt x="4999280" y="95626"/>
                </a:lnTo>
                <a:lnTo>
                  <a:pt x="4994656" y="95626"/>
                </a:lnTo>
                <a:lnTo>
                  <a:pt x="4994656" y="93251"/>
                </a:lnTo>
                <a:lnTo>
                  <a:pt x="4985766" y="93251"/>
                </a:lnTo>
                <a:lnTo>
                  <a:pt x="4960133" y="78297"/>
                </a:lnTo>
                <a:close/>
              </a:path>
              <a:path w="5029200" h="156498">
                <a:moveTo>
                  <a:pt x="4929971" y="60701"/>
                </a:moveTo>
                <a:lnTo>
                  <a:pt x="0" y="60701"/>
                </a:lnTo>
                <a:lnTo>
                  <a:pt x="0" y="95626"/>
                </a:lnTo>
                <a:lnTo>
                  <a:pt x="4930950" y="95626"/>
                </a:lnTo>
                <a:lnTo>
                  <a:pt x="4960133" y="78297"/>
                </a:lnTo>
                <a:lnTo>
                  <a:pt x="4929971" y="60701"/>
                </a:lnTo>
                <a:close/>
              </a:path>
              <a:path w="5029200" h="156498">
                <a:moveTo>
                  <a:pt x="4999280" y="60701"/>
                </a:moveTo>
                <a:lnTo>
                  <a:pt x="4994656" y="60701"/>
                </a:lnTo>
                <a:lnTo>
                  <a:pt x="4994656" y="95626"/>
                </a:lnTo>
                <a:lnTo>
                  <a:pt x="4999280" y="95626"/>
                </a:lnTo>
                <a:lnTo>
                  <a:pt x="5029200" y="78163"/>
                </a:lnTo>
                <a:lnTo>
                  <a:pt x="4999280" y="60701"/>
                </a:lnTo>
                <a:close/>
              </a:path>
              <a:path w="5029200" h="156498">
                <a:moveTo>
                  <a:pt x="4985766" y="63076"/>
                </a:moveTo>
                <a:lnTo>
                  <a:pt x="4960133" y="78297"/>
                </a:lnTo>
                <a:lnTo>
                  <a:pt x="4985766" y="93251"/>
                </a:lnTo>
                <a:lnTo>
                  <a:pt x="4985766" y="63076"/>
                </a:lnTo>
                <a:close/>
              </a:path>
              <a:path w="5029200" h="156498">
                <a:moveTo>
                  <a:pt x="4994656" y="63076"/>
                </a:moveTo>
                <a:lnTo>
                  <a:pt x="4985766" y="63076"/>
                </a:lnTo>
                <a:lnTo>
                  <a:pt x="4985766" y="93251"/>
                </a:lnTo>
                <a:lnTo>
                  <a:pt x="4994656" y="93251"/>
                </a:lnTo>
                <a:lnTo>
                  <a:pt x="4994656" y="63076"/>
                </a:lnTo>
                <a:close/>
              </a:path>
              <a:path w="5029200" h="156498">
                <a:moveTo>
                  <a:pt x="4893528" y="0"/>
                </a:moveTo>
                <a:lnTo>
                  <a:pt x="4882614" y="1636"/>
                </a:lnTo>
                <a:lnTo>
                  <a:pt x="4873410" y="11182"/>
                </a:lnTo>
                <a:lnTo>
                  <a:pt x="4873423" y="22953"/>
                </a:lnTo>
                <a:lnTo>
                  <a:pt x="4880991" y="32126"/>
                </a:lnTo>
                <a:lnTo>
                  <a:pt x="4960133" y="78297"/>
                </a:lnTo>
                <a:lnTo>
                  <a:pt x="4985766" y="63076"/>
                </a:lnTo>
                <a:lnTo>
                  <a:pt x="4994656" y="63076"/>
                </a:lnTo>
                <a:lnTo>
                  <a:pt x="4994656" y="60701"/>
                </a:lnTo>
                <a:lnTo>
                  <a:pt x="4999280" y="60701"/>
                </a:lnTo>
                <a:lnTo>
                  <a:pt x="4898644" y="1963"/>
                </a:lnTo>
                <a:lnTo>
                  <a:pt x="4893528" y="0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6264" y="914272"/>
            <a:ext cx="156460" cy="5029327"/>
          </a:xfrm>
          <a:custGeom>
            <a:avLst/>
            <a:gdLst/>
            <a:ahLst/>
            <a:cxnLst/>
            <a:rect l="l" t="t" r="r" b="b"/>
            <a:pathLst>
              <a:path w="156460" h="5029327">
                <a:moveTo>
                  <a:pt x="78171" y="69234"/>
                </a:moveTo>
                <a:lnTo>
                  <a:pt x="60789" y="98483"/>
                </a:lnTo>
                <a:lnTo>
                  <a:pt x="60789" y="5029327"/>
                </a:lnTo>
                <a:lnTo>
                  <a:pt x="95714" y="5029327"/>
                </a:lnTo>
                <a:lnTo>
                  <a:pt x="95714" y="99324"/>
                </a:lnTo>
                <a:lnTo>
                  <a:pt x="78171" y="69234"/>
                </a:lnTo>
                <a:close/>
              </a:path>
              <a:path w="156460" h="5029327">
                <a:moveTo>
                  <a:pt x="78315" y="0"/>
                </a:moveTo>
                <a:lnTo>
                  <a:pt x="2115" y="130682"/>
                </a:lnTo>
                <a:lnTo>
                  <a:pt x="0" y="142460"/>
                </a:lnTo>
                <a:lnTo>
                  <a:pt x="5728" y="152690"/>
                </a:lnTo>
                <a:lnTo>
                  <a:pt x="18362" y="156428"/>
                </a:lnTo>
                <a:lnTo>
                  <a:pt x="28594" y="152658"/>
                </a:lnTo>
                <a:lnTo>
                  <a:pt x="60789" y="98483"/>
                </a:lnTo>
                <a:lnTo>
                  <a:pt x="60789" y="34671"/>
                </a:lnTo>
                <a:lnTo>
                  <a:pt x="98531" y="34671"/>
                </a:lnTo>
                <a:lnTo>
                  <a:pt x="78315" y="0"/>
                </a:lnTo>
                <a:close/>
              </a:path>
              <a:path w="156460" h="5029327">
                <a:moveTo>
                  <a:pt x="98531" y="34671"/>
                </a:moveTo>
                <a:lnTo>
                  <a:pt x="95714" y="34671"/>
                </a:lnTo>
                <a:lnTo>
                  <a:pt x="95714" y="99324"/>
                </a:lnTo>
                <a:lnTo>
                  <a:pt x="124289" y="148336"/>
                </a:lnTo>
                <a:lnTo>
                  <a:pt x="133528" y="155903"/>
                </a:lnTo>
                <a:lnTo>
                  <a:pt x="145257" y="155916"/>
                </a:lnTo>
                <a:lnTo>
                  <a:pt x="154821" y="146705"/>
                </a:lnTo>
                <a:lnTo>
                  <a:pt x="156460" y="135783"/>
                </a:lnTo>
                <a:lnTo>
                  <a:pt x="154515" y="130682"/>
                </a:lnTo>
                <a:lnTo>
                  <a:pt x="98531" y="34671"/>
                </a:lnTo>
                <a:close/>
              </a:path>
              <a:path w="156460" h="5029327">
                <a:moveTo>
                  <a:pt x="95714" y="43561"/>
                </a:moveTo>
                <a:lnTo>
                  <a:pt x="93428" y="43561"/>
                </a:lnTo>
                <a:lnTo>
                  <a:pt x="78171" y="69234"/>
                </a:lnTo>
                <a:lnTo>
                  <a:pt x="95714" y="99324"/>
                </a:lnTo>
                <a:lnTo>
                  <a:pt x="95714" y="43561"/>
                </a:lnTo>
                <a:close/>
              </a:path>
              <a:path w="156460" h="5029327">
                <a:moveTo>
                  <a:pt x="95714" y="34671"/>
                </a:moveTo>
                <a:lnTo>
                  <a:pt x="60789" y="34671"/>
                </a:lnTo>
                <a:lnTo>
                  <a:pt x="60789" y="98483"/>
                </a:lnTo>
                <a:lnTo>
                  <a:pt x="78171" y="69234"/>
                </a:lnTo>
                <a:lnTo>
                  <a:pt x="63202" y="43561"/>
                </a:lnTo>
                <a:lnTo>
                  <a:pt x="95714" y="43561"/>
                </a:lnTo>
                <a:lnTo>
                  <a:pt x="95714" y="34671"/>
                </a:lnTo>
                <a:close/>
              </a:path>
              <a:path w="156460" h="5029327">
                <a:moveTo>
                  <a:pt x="93428" y="43561"/>
                </a:moveTo>
                <a:lnTo>
                  <a:pt x="63202" y="43561"/>
                </a:lnTo>
                <a:lnTo>
                  <a:pt x="78171" y="69234"/>
                </a:lnTo>
                <a:lnTo>
                  <a:pt x="93428" y="43561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80540" y="2055494"/>
            <a:ext cx="314960" cy="80073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0540" y="4193032"/>
            <a:ext cx="314960" cy="108267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kno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6715" y="6063932"/>
            <a:ext cx="143637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0370" y="6059170"/>
            <a:ext cx="188722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spc="-114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5484" y="2666873"/>
            <a:ext cx="156463" cy="1066927"/>
          </a:xfrm>
          <a:custGeom>
            <a:avLst/>
            <a:gdLst/>
            <a:ahLst/>
            <a:cxnLst/>
            <a:rect l="l" t="t" r="r" b="b"/>
            <a:pathLst>
              <a:path w="156463" h="1066927">
                <a:moveTo>
                  <a:pt x="78175" y="69242"/>
                </a:moveTo>
                <a:lnTo>
                  <a:pt x="60908" y="98313"/>
                </a:lnTo>
                <a:lnTo>
                  <a:pt x="60789" y="1066927"/>
                </a:lnTo>
                <a:lnTo>
                  <a:pt x="95714" y="1066927"/>
                </a:lnTo>
                <a:lnTo>
                  <a:pt x="95833" y="99528"/>
                </a:lnTo>
                <a:lnTo>
                  <a:pt x="78175" y="69242"/>
                </a:lnTo>
                <a:close/>
              </a:path>
              <a:path w="156463" h="1066927">
                <a:moveTo>
                  <a:pt x="78315" y="0"/>
                </a:moveTo>
                <a:lnTo>
                  <a:pt x="2115" y="130682"/>
                </a:lnTo>
                <a:lnTo>
                  <a:pt x="0" y="142460"/>
                </a:lnTo>
                <a:lnTo>
                  <a:pt x="5728" y="152690"/>
                </a:lnTo>
                <a:lnTo>
                  <a:pt x="18331" y="156429"/>
                </a:lnTo>
                <a:lnTo>
                  <a:pt x="28611" y="152690"/>
                </a:lnTo>
                <a:lnTo>
                  <a:pt x="60908" y="98313"/>
                </a:lnTo>
                <a:lnTo>
                  <a:pt x="60916" y="34671"/>
                </a:lnTo>
                <a:lnTo>
                  <a:pt x="98531" y="34671"/>
                </a:lnTo>
                <a:lnTo>
                  <a:pt x="78315" y="0"/>
                </a:lnTo>
                <a:close/>
              </a:path>
              <a:path w="156463" h="1066927">
                <a:moveTo>
                  <a:pt x="98531" y="34671"/>
                </a:moveTo>
                <a:lnTo>
                  <a:pt x="95841" y="34671"/>
                </a:lnTo>
                <a:lnTo>
                  <a:pt x="95833" y="99528"/>
                </a:lnTo>
                <a:lnTo>
                  <a:pt x="124289" y="148336"/>
                </a:lnTo>
                <a:lnTo>
                  <a:pt x="133498" y="155888"/>
                </a:lnTo>
                <a:lnTo>
                  <a:pt x="145259" y="155946"/>
                </a:lnTo>
                <a:lnTo>
                  <a:pt x="154817" y="146719"/>
                </a:lnTo>
                <a:lnTo>
                  <a:pt x="156463" y="135799"/>
                </a:lnTo>
                <a:lnTo>
                  <a:pt x="154515" y="130682"/>
                </a:lnTo>
                <a:lnTo>
                  <a:pt x="98531" y="34671"/>
                </a:lnTo>
                <a:close/>
              </a:path>
              <a:path w="156463" h="1066927">
                <a:moveTo>
                  <a:pt x="95840" y="43561"/>
                </a:moveTo>
                <a:lnTo>
                  <a:pt x="93428" y="43561"/>
                </a:lnTo>
                <a:lnTo>
                  <a:pt x="78175" y="69242"/>
                </a:lnTo>
                <a:lnTo>
                  <a:pt x="95833" y="99528"/>
                </a:lnTo>
                <a:lnTo>
                  <a:pt x="95840" y="43561"/>
                </a:lnTo>
                <a:close/>
              </a:path>
              <a:path w="156463" h="1066927">
                <a:moveTo>
                  <a:pt x="95841" y="34671"/>
                </a:moveTo>
                <a:lnTo>
                  <a:pt x="60916" y="34671"/>
                </a:lnTo>
                <a:lnTo>
                  <a:pt x="60908" y="98313"/>
                </a:lnTo>
                <a:lnTo>
                  <a:pt x="78175" y="69242"/>
                </a:lnTo>
                <a:lnTo>
                  <a:pt x="63202" y="43561"/>
                </a:lnTo>
                <a:lnTo>
                  <a:pt x="95840" y="43561"/>
                </a:lnTo>
                <a:lnTo>
                  <a:pt x="95841" y="34671"/>
                </a:lnTo>
                <a:close/>
              </a:path>
              <a:path w="156463" h="1066927">
                <a:moveTo>
                  <a:pt x="93428" y="43561"/>
                </a:moveTo>
                <a:lnTo>
                  <a:pt x="63202" y="43561"/>
                </a:lnTo>
                <a:lnTo>
                  <a:pt x="78175" y="69242"/>
                </a:lnTo>
                <a:lnTo>
                  <a:pt x="93428" y="43561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1771" y="2945371"/>
            <a:ext cx="179070" cy="48958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ur</a:t>
            </a:r>
            <a:r>
              <a:rPr sz="1100" b="1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ey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05200" y="3810000"/>
            <a:ext cx="4572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31946" y="4264025"/>
            <a:ext cx="20891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TV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850" y="1981200"/>
            <a:ext cx="4572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68726" y="2434971"/>
            <a:ext cx="91694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ranch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sz="11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tore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84316" y="4419600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55945" y="4873879"/>
            <a:ext cx="31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50228" y="2391917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93154" y="2845815"/>
            <a:ext cx="37401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41111" y="2391917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172709" y="2845815"/>
            <a:ext cx="7950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enters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23659" y="4419600"/>
            <a:ext cx="457199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50965" y="4873879"/>
            <a:ext cx="40513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41111" y="1591817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28590" y="2045715"/>
            <a:ext cx="6838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rect</a:t>
            </a:r>
            <a:r>
              <a:rPr sz="11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50228" y="1591817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221729" y="2045715"/>
            <a:ext cx="31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9800" y="3810000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31484" y="4264025"/>
            <a:ext cx="434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ob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48000" y="4495800"/>
            <a:ext cx="4572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141091" y="4950079"/>
            <a:ext cx="3124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07916" y="4495800"/>
            <a:ext cx="4572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35451" y="4950079"/>
            <a:ext cx="84328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333333"/>
                </a:solidFill>
                <a:latin typeface="Arial"/>
                <a:cs typeface="Arial"/>
              </a:rPr>
              <a:t>Out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ome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419600" y="4341284"/>
            <a:ext cx="1066927" cy="156463"/>
          </a:xfrm>
          <a:custGeom>
            <a:avLst/>
            <a:gdLst/>
            <a:ahLst/>
            <a:cxnLst/>
            <a:rect l="l" t="t" r="r" b="b"/>
            <a:pathLst>
              <a:path w="1066927" h="156463">
                <a:moveTo>
                  <a:pt x="997684" y="78175"/>
                </a:moveTo>
                <a:lnTo>
                  <a:pt x="918590" y="124289"/>
                </a:lnTo>
                <a:lnTo>
                  <a:pt x="911038" y="133498"/>
                </a:lnTo>
                <a:lnTo>
                  <a:pt x="910980" y="145259"/>
                </a:lnTo>
                <a:lnTo>
                  <a:pt x="920207" y="154817"/>
                </a:lnTo>
                <a:lnTo>
                  <a:pt x="931127" y="156463"/>
                </a:lnTo>
                <a:lnTo>
                  <a:pt x="936244" y="154515"/>
                </a:lnTo>
                <a:lnTo>
                  <a:pt x="1037087" y="95714"/>
                </a:lnTo>
                <a:lnTo>
                  <a:pt x="1032255" y="95714"/>
                </a:lnTo>
                <a:lnTo>
                  <a:pt x="1032255" y="93428"/>
                </a:lnTo>
                <a:lnTo>
                  <a:pt x="1023365" y="93428"/>
                </a:lnTo>
                <a:lnTo>
                  <a:pt x="997684" y="78175"/>
                </a:lnTo>
                <a:close/>
              </a:path>
              <a:path w="1066927" h="156463">
                <a:moveTo>
                  <a:pt x="968413" y="60789"/>
                </a:moveTo>
                <a:lnTo>
                  <a:pt x="0" y="60789"/>
                </a:lnTo>
                <a:lnTo>
                  <a:pt x="0" y="95714"/>
                </a:lnTo>
                <a:lnTo>
                  <a:pt x="967602" y="95714"/>
                </a:lnTo>
                <a:lnTo>
                  <a:pt x="997684" y="78175"/>
                </a:lnTo>
                <a:lnTo>
                  <a:pt x="968413" y="60789"/>
                </a:lnTo>
                <a:close/>
              </a:path>
              <a:path w="1066927" h="156463">
                <a:moveTo>
                  <a:pt x="1036869" y="60789"/>
                </a:moveTo>
                <a:lnTo>
                  <a:pt x="1032255" y="60789"/>
                </a:lnTo>
                <a:lnTo>
                  <a:pt x="1032255" y="95714"/>
                </a:lnTo>
                <a:lnTo>
                  <a:pt x="1037087" y="95714"/>
                </a:lnTo>
                <a:lnTo>
                  <a:pt x="1066927" y="78315"/>
                </a:lnTo>
                <a:lnTo>
                  <a:pt x="1036869" y="60789"/>
                </a:lnTo>
                <a:close/>
              </a:path>
              <a:path w="1066927" h="156463">
                <a:moveTo>
                  <a:pt x="1023365" y="63202"/>
                </a:moveTo>
                <a:lnTo>
                  <a:pt x="997684" y="78175"/>
                </a:lnTo>
                <a:lnTo>
                  <a:pt x="1023365" y="93428"/>
                </a:lnTo>
                <a:lnTo>
                  <a:pt x="1023365" y="63202"/>
                </a:lnTo>
                <a:close/>
              </a:path>
              <a:path w="1066927" h="156463">
                <a:moveTo>
                  <a:pt x="1032255" y="63202"/>
                </a:moveTo>
                <a:lnTo>
                  <a:pt x="1023365" y="63202"/>
                </a:lnTo>
                <a:lnTo>
                  <a:pt x="1023365" y="93428"/>
                </a:lnTo>
                <a:lnTo>
                  <a:pt x="1032255" y="93428"/>
                </a:lnTo>
                <a:lnTo>
                  <a:pt x="1032255" y="63202"/>
                </a:lnTo>
                <a:close/>
              </a:path>
              <a:path w="1066927" h="156463">
                <a:moveTo>
                  <a:pt x="924466" y="0"/>
                </a:moveTo>
                <a:lnTo>
                  <a:pt x="914236" y="5728"/>
                </a:lnTo>
                <a:lnTo>
                  <a:pt x="910497" y="18331"/>
                </a:lnTo>
                <a:lnTo>
                  <a:pt x="914221" y="28602"/>
                </a:lnTo>
                <a:lnTo>
                  <a:pt x="997684" y="78175"/>
                </a:lnTo>
                <a:lnTo>
                  <a:pt x="1023365" y="63202"/>
                </a:lnTo>
                <a:lnTo>
                  <a:pt x="1032255" y="63202"/>
                </a:lnTo>
                <a:lnTo>
                  <a:pt x="1032255" y="60789"/>
                </a:lnTo>
                <a:lnTo>
                  <a:pt x="1036869" y="60789"/>
                </a:lnTo>
                <a:lnTo>
                  <a:pt x="936244" y="2115"/>
                </a:lnTo>
                <a:lnTo>
                  <a:pt x="924466" y="0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19320" y="4187825"/>
            <a:ext cx="489584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ur</a:t>
            </a:r>
            <a:r>
              <a:rPr sz="1100" b="1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ey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34840" y="2948939"/>
            <a:ext cx="1090930" cy="10909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760716" y="2891185"/>
            <a:ext cx="687070" cy="1017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35700"/>
              </a:lnSpc>
            </a:pPr>
            <a:r>
              <a:rPr sz="1400" u="sng" dirty="0" smtClean="0">
                <a:solidFill>
                  <a:srgbClr val="333333"/>
                </a:solidFill>
                <a:latin typeface="Arial"/>
                <a:cs typeface="Arial"/>
              </a:rPr>
              <a:t>Ke</a:t>
            </a:r>
            <a:r>
              <a:rPr sz="1400" u="sng" spc="-3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400" u="sng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 Phone</a:t>
            </a:r>
            <a:r>
              <a:rPr sz="1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#</a:t>
            </a:r>
            <a:endParaRPr sz="140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sz="1400" dirty="0" smtClean="0">
                <a:solidFill>
                  <a:srgbClr val="333333"/>
                </a:solidFill>
                <a:latin typeface="Arial"/>
                <a:cs typeface="Arial"/>
              </a:rPr>
              <a:t>Address Email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58000" y="1591817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885305" y="2045715"/>
            <a:ext cx="40513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58000" y="2391917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870065" y="2845815"/>
            <a:ext cx="434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ob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Integr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te 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lev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4579" y="5865436"/>
            <a:ext cx="5029200" cy="156498"/>
          </a:xfrm>
          <a:custGeom>
            <a:avLst/>
            <a:gdLst/>
            <a:ahLst/>
            <a:cxnLst/>
            <a:rect l="l" t="t" r="r" b="b"/>
            <a:pathLst>
              <a:path w="5029200" h="156498">
                <a:moveTo>
                  <a:pt x="4960133" y="78297"/>
                </a:moveTo>
                <a:lnTo>
                  <a:pt x="4876630" y="127882"/>
                </a:lnTo>
                <a:lnTo>
                  <a:pt x="4872907" y="138130"/>
                </a:lnTo>
                <a:lnTo>
                  <a:pt x="4876679" y="150761"/>
                </a:lnTo>
                <a:lnTo>
                  <a:pt x="4886898" y="156498"/>
                </a:lnTo>
                <a:lnTo>
                  <a:pt x="4898644" y="154363"/>
                </a:lnTo>
                <a:lnTo>
                  <a:pt x="4999280" y="95626"/>
                </a:lnTo>
                <a:lnTo>
                  <a:pt x="4994656" y="95626"/>
                </a:lnTo>
                <a:lnTo>
                  <a:pt x="4994656" y="93251"/>
                </a:lnTo>
                <a:lnTo>
                  <a:pt x="4985766" y="93251"/>
                </a:lnTo>
                <a:lnTo>
                  <a:pt x="4960133" y="78297"/>
                </a:lnTo>
                <a:close/>
              </a:path>
              <a:path w="5029200" h="156498">
                <a:moveTo>
                  <a:pt x="4929971" y="60701"/>
                </a:moveTo>
                <a:lnTo>
                  <a:pt x="0" y="60701"/>
                </a:lnTo>
                <a:lnTo>
                  <a:pt x="0" y="95626"/>
                </a:lnTo>
                <a:lnTo>
                  <a:pt x="4930950" y="95626"/>
                </a:lnTo>
                <a:lnTo>
                  <a:pt x="4960133" y="78297"/>
                </a:lnTo>
                <a:lnTo>
                  <a:pt x="4929971" y="60701"/>
                </a:lnTo>
                <a:close/>
              </a:path>
              <a:path w="5029200" h="156498">
                <a:moveTo>
                  <a:pt x="4999280" y="60701"/>
                </a:moveTo>
                <a:lnTo>
                  <a:pt x="4994656" y="60701"/>
                </a:lnTo>
                <a:lnTo>
                  <a:pt x="4994656" y="95626"/>
                </a:lnTo>
                <a:lnTo>
                  <a:pt x="4999280" y="95626"/>
                </a:lnTo>
                <a:lnTo>
                  <a:pt x="5029200" y="78163"/>
                </a:lnTo>
                <a:lnTo>
                  <a:pt x="4999280" y="60701"/>
                </a:lnTo>
                <a:close/>
              </a:path>
              <a:path w="5029200" h="156498">
                <a:moveTo>
                  <a:pt x="4985766" y="63076"/>
                </a:moveTo>
                <a:lnTo>
                  <a:pt x="4960133" y="78297"/>
                </a:lnTo>
                <a:lnTo>
                  <a:pt x="4985766" y="93251"/>
                </a:lnTo>
                <a:lnTo>
                  <a:pt x="4985766" y="63076"/>
                </a:lnTo>
                <a:close/>
              </a:path>
              <a:path w="5029200" h="156498">
                <a:moveTo>
                  <a:pt x="4994656" y="63076"/>
                </a:moveTo>
                <a:lnTo>
                  <a:pt x="4985766" y="63076"/>
                </a:lnTo>
                <a:lnTo>
                  <a:pt x="4985766" y="93251"/>
                </a:lnTo>
                <a:lnTo>
                  <a:pt x="4994656" y="93251"/>
                </a:lnTo>
                <a:lnTo>
                  <a:pt x="4994656" y="63076"/>
                </a:lnTo>
                <a:close/>
              </a:path>
              <a:path w="5029200" h="156498">
                <a:moveTo>
                  <a:pt x="4893528" y="0"/>
                </a:moveTo>
                <a:lnTo>
                  <a:pt x="4882614" y="1636"/>
                </a:lnTo>
                <a:lnTo>
                  <a:pt x="4873410" y="11182"/>
                </a:lnTo>
                <a:lnTo>
                  <a:pt x="4873423" y="22953"/>
                </a:lnTo>
                <a:lnTo>
                  <a:pt x="4880991" y="32126"/>
                </a:lnTo>
                <a:lnTo>
                  <a:pt x="4960133" y="78297"/>
                </a:lnTo>
                <a:lnTo>
                  <a:pt x="4985766" y="63076"/>
                </a:lnTo>
                <a:lnTo>
                  <a:pt x="4994656" y="63076"/>
                </a:lnTo>
                <a:lnTo>
                  <a:pt x="4994656" y="60701"/>
                </a:lnTo>
                <a:lnTo>
                  <a:pt x="4999280" y="60701"/>
                </a:lnTo>
                <a:lnTo>
                  <a:pt x="4898644" y="1963"/>
                </a:lnTo>
                <a:lnTo>
                  <a:pt x="4893528" y="0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6264" y="914272"/>
            <a:ext cx="156460" cy="5029327"/>
          </a:xfrm>
          <a:custGeom>
            <a:avLst/>
            <a:gdLst/>
            <a:ahLst/>
            <a:cxnLst/>
            <a:rect l="l" t="t" r="r" b="b"/>
            <a:pathLst>
              <a:path w="156460" h="5029327">
                <a:moveTo>
                  <a:pt x="78171" y="69234"/>
                </a:moveTo>
                <a:lnTo>
                  <a:pt x="60789" y="98483"/>
                </a:lnTo>
                <a:lnTo>
                  <a:pt x="60789" y="5029327"/>
                </a:lnTo>
                <a:lnTo>
                  <a:pt x="95714" y="5029327"/>
                </a:lnTo>
                <a:lnTo>
                  <a:pt x="95714" y="99324"/>
                </a:lnTo>
                <a:lnTo>
                  <a:pt x="78171" y="69234"/>
                </a:lnTo>
                <a:close/>
              </a:path>
              <a:path w="156460" h="5029327">
                <a:moveTo>
                  <a:pt x="78315" y="0"/>
                </a:moveTo>
                <a:lnTo>
                  <a:pt x="2115" y="130682"/>
                </a:lnTo>
                <a:lnTo>
                  <a:pt x="0" y="142460"/>
                </a:lnTo>
                <a:lnTo>
                  <a:pt x="5728" y="152690"/>
                </a:lnTo>
                <a:lnTo>
                  <a:pt x="18362" y="156428"/>
                </a:lnTo>
                <a:lnTo>
                  <a:pt x="28594" y="152658"/>
                </a:lnTo>
                <a:lnTo>
                  <a:pt x="60789" y="98483"/>
                </a:lnTo>
                <a:lnTo>
                  <a:pt x="60789" y="34671"/>
                </a:lnTo>
                <a:lnTo>
                  <a:pt x="98531" y="34671"/>
                </a:lnTo>
                <a:lnTo>
                  <a:pt x="78315" y="0"/>
                </a:lnTo>
                <a:close/>
              </a:path>
              <a:path w="156460" h="5029327">
                <a:moveTo>
                  <a:pt x="98531" y="34671"/>
                </a:moveTo>
                <a:lnTo>
                  <a:pt x="95714" y="34671"/>
                </a:lnTo>
                <a:lnTo>
                  <a:pt x="95714" y="99324"/>
                </a:lnTo>
                <a:lnTo>
                  <a:pt x="124289" y="148336"/>
                </a:lnTo>
                <a:lnTo>
                  <a:pt x="133528" y="155903"/>
                </a:lnTo>
                <a:lnTo>
                  <a:pt x="145257" y="155916"/>
                </a:lnTo>
                <a:lnTo>
                  <a:pt x="154821" y="146705"/>
                </a:lnTo>
                <a:lnTo>
                  <a:pt x="156460" y="135783"/>
                </a:lnTo>
                <a:lnTo>
                  <a:pt x="154515" y="130682"/>
                </a:lnTo>
                <a:lnTo>
                  <a:pt x="98531" y="34671"/>
                </a:lnTo>
                <a:close/>
              </a:path>
              <a:path w="156460" h="5029327">
                <a:moveTo>
                  <a:pt x="95714" y="43561"/>
                </a:moveTo>
                <a:lnTo>
                  <a:pt x="93428" y="43561"/>
                </a:lnTo>
                <a:lnTo>
                  <a:pt x="78171" y="69234"/>
                </a:lnTo>
                <a:lnTo>
                  <a:pt x="95714" y="99324"/>
                </a:lnTo>
                <a:lnTo>
                  <a:pt x="95714" y="43561"/>
                </a:lnTo>
                <a:close/>
              </a:path>
              <a:path w="156460" h="5029327">
                <a:moveTo>
                  <a:pt x="95714" y="34671"/>
                </a:moveTo>
                <a:lnTo>
                  <a:pt x="60789" y="34671"/>
                </a:lnTo>
                <a:lnTo>
                  <a:pt x="60789" y="98483"/>
                </a:lnTo>
                <a:lnTo>
                  <a:pt x="78171" y="69234"/>
                </a:lnTo>
                <a:lnTo>
                  <a:pt x="63202" y="43561"/>
                </a:lnTo>
                <a:lnTo>
                  <a:pt x="95714" y="43561"/>
                </a:lnTo>
                <a:lnTo>
                  <a:pt x="95714" y="34671"/>
                </a:lnTo>
                <a:close/>
              </a:path>
              <a:path w="156460" h="5029327">
                <a:moveTo>
                  <a:pt x="93428" y="43561"/>
                </a:moveTo>
                <a:lnTo>
                  <a:pt x="63202" y="43561"/>
                </a:lnTo>
                <a:lnTo>
                  <a:pt x="78171" y="69234"/>
                </a:lnTo>
                <a:lnTo>
                  <a:pt x="93428" y="43561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0540" y="2055494"/>
            <a:ext cx="314960" cy="80073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0540" y="4193032"/>
            <a:ext cx="314960" cy="108267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kno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6715" y="6063932"/>
            <a:ext cx="143637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0370" y="6059170"/>
            <a:ext cx="188722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spc="-114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05200" y="3810000"/>
            <a:ext cx="4572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8850" y="1981200"/>
            <a:ext cx="4572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4316" y="4419600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3659" y="4419600"/>
            <a:ext cx="457199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9800" y="381000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8000" y="4495800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7916" y="4495800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60716" y="2891185"/>
            <a:ext cx="1021080" cy="590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35700"/>
              </a:lnSpc>
            </a:pPr>
            <a:r>
              <a:rPr sz="1400" u="sng" dirty="0" smtClean="0">
                <a:solidFill>
                  <a:srgbClr val="333333"/>
                </a:solidFill>
                <a:latin typeface="Arial"/>
                <a:cs typeface="Arial"/>
              </a:rPr>
              <a:t>Ke</a:t>
            </a:r>
            <a:r>
              <a:rPr sz="1400" u="sng" spc="-3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400" u="sng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 Custo</a:t>
            </a:r>
            <a:r>
              <a:rPr sz="1400" spc="5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er</a:t>
            </a:r>
            <a:r>
              <a:rPr sz="14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50228" y="2391917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1111" y="2391917"/>
            <a:ext cx="4572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41111" y="1591817"/>
            <a:ext cx="4572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0228" y="1591817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8000" y="1591817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00" y="2391917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583179" y="1219200"/>
          <a:ext cx="4876798" cy="441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300"/>
                <a:gridCol w="1479099"/>
                <a:gridCol w="979892"/>
                <a:gridCol w="1458507"/>
              </a:tblGrid>
              <a:tr h="2209800">
                <a:tc gridSpan="2"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</a:pPr>
                      <a:r>
                        <a:rPr sz="1100" b="1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spc="-2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al</a:t>
                      </a:r>
                      <a:r>
                        <a:rPr sz="1100" b="1" spc="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sz="10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80"/>
                        </a:spcBef>
                      </a:pPr>
                      <a:endParaRPr sz="1200"/>
                    </a:p>
                    <a:p>
                      <a:pPr marL="697865">
                        <a:lnSpc>
                          <a:spcPct val="100000"/>
                        </a:lnSpc>
                      </a:pP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ranch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100" spc="-1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tore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333333"/>
                      </a:solidFill>
                      <a:prstDash val="solid"/>
                    </a:lnR>
                    <a:lnB w="9525">
                      <a:solidFill>
                        <a:srgbClr val="333333"/>
                      </a:solidFill>
                      <a:prstDash val="solid"/>
                    </a:lnB>
                    <a:solidFill>
                      <a:srgbClr val="33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tabLst>
                          <a:tab pos="1207770" algn="l"/>
                          <a:tab pos="1871345" algn="l"/>
                        </a:tabLst>
                      </a:pP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rect</a:t>
                      </a:r>
                      <a:r>
                        <a:rPr sz="1100" spc="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	</a:t>
                      </a:r>
                      <a:r>
                        <a:rPr sz="1100" spc="1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eb	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400"/>
                        </a:lnSpc>
                        <a:spcBef>
                          <a:spcPts val="6"/>
                        </a:spcBef>
                      </a:pPr>
                      <a:endParaRPr sz="1400"/>
                    </a:p>
                    <a:p>
                      <a:pPr marL="31432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  <a:tabLst>
                          <a:tab pos="1179195" algn="l"/>
                          <a:tab pos="1856105" algn="l"/>
                        </a:tabLst>
                      </a:pP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100" spc="1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enters	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ma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	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ob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333333"/>
                      </a:solidFill>
                      <a:prstDash val="solid"/>
                    </a:lnL>
                    <a:lnB w="9525">
                      <a:solidFill>
                        <a:srgbClr val="333333"/>
                      </a:solidFill>
                      <a:prstDash val="solid"/>
                    </a:lnB>
                    <a:solidFill>
                      <a:srgbClr val="3399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09800">
                <a:tc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</a:pP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333333"/>
                      </a:solidFill>
                      <a:prstDash val="solid"/>
                    </a:lnT>
                    <a:solidFill>
                      <a:srgbClr val="3399CC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100" spc="1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TV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500"/>
                        </a:lnSpc>
                        <a:spcBef>
                          <a:spcPts val="5"/>
                        </a:spcBef>
                      </a:pPr>
                      <a:endParaRPr sz="500"/>
                    </a:p>
                    <a:p>
                      <a:pPr marL="36512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5104">
                        <a:lnSpc>
                          <a:spcPct val="100000"/>
                        </a:lnSpc>
                      </a:pPr>
                      <a:r>
                        <a:rPr sz="110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Out</a:t>
                      </a:r>
                      <a:r>
                        <a:rPr sz="1100" spc="-2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2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333333"/>
                      </a:solidFill>
                      <a:prstDash val="solid"/>
                    </a:lnR>
                    <a:lnT w="9525">
                      <a:solidFill>
                        <a:srgbClr val="333333"/>
                      </a:solidFill>
                      <a:prstDash val="solid"/>
                    </a:lnT>
                    <a:solidFill>
                      <a:srgbClr val="3399CC"/>
                    </a:solidFill>
                  </a:tcPr>
                </a:tc>
                <a:tc>
                  <a:txBody>
                    <a:bodyPr/>
                    <a:lstStyle/>
                    <a:p>
                      <a:pPr marL="641985">
                        <a:lnSpc>
                          <a:spcPct val="100000"/>
                        </a:lnSpc>
                      </a:pPr>
                      <a:r>
                        <a:rPr sz="1100" spc="1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333333"/>
                      </a:solidFill>
                      <a:prstDash val="solid"/>
                    </a:lnL>
                    <a:lnT w="9525">
                      <a:solidFill>
                        <a:srgbClr val="333333"/>
                      </a:solidFill>
                      <a:prstDash val="solid"/>
                    </a:lnT>
                    <a:solidFill>
                      <a:srgbClr val="3399C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</a:pP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ob</a:t>
                      </a: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sz="1000"/>
                    </a:p>
                    <a:p>
                      <a:pPr>
                        <a:lnSpc>
                          <a:spcPts val="1000"/>
                        </a:lnSpc>
                      </a:pPr>
                      <a:endParaRPr sz="1000"/>
                    </a:p>
                    <a:p>
                      <a:pPr>
                        <a:lnSpc>
                          <a:spcPts val="1400"/>
                        </a:lnSpc>
                        <a:spcBef>
                          <a:spcPts val="82"/>
                        </a:spcBef>
                      </a:pPr>
                      <a:endParaRPr sz="1400"/>
                    </a:p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100" spc="-1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100" spc="-5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ci</a:t>
                      </a:r>
                      <a:r>
                        <a:rPr sz="1100" spc="0" dirty="0" smtClean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333333"/>
                      </a:solidFill>
                      <a:prstDash val="solid"/>
                    </a:lnT>
                    <a:solidFill>
                      <a:srgbClr val="3399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Integr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te 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lev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points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3179" y="1219200"/>
            <a:ext cx="4876800" cy="4419600"/>
          </a:xfrm>
          <a:custGeom>
            <a:avLst/>
            <a:gdLst/>
            <a:ahLst/>
            <a:cxnLst/>
            <a:rect l="l" t="t" r="r" b="b"/>
            <a:pathLst>
              <a:path w="4876800" h="4419600">
                <a:moveTo>
                  <a:pt x="0" y="4419600"/>
                </a:moveTo>
                <a:lnTo>
                  <a:pt x="4876800" y="4419600"/>
                </a:lnTo>
                <a:lnTo>
                  <a:pt x="4876800" y="0"/>
                </a:lnTo>
                <a:lnTo>
                  <a:pt x="0" y="0"/>
                </a:lnTo>
                <a:lnTo>
                  <a:pt x="0" y="441960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1579" y="1219200"/>
            <a:ext cx="0" cy="4419600"/>
          </a:xfrm>
          <a:custGeom>
            <a:avLst/>
            <a:gdLst/>
            <a:ahLst/>
            <a:cxnLst/>
            <a:rect l="l" t="t" r="r" b="b"/>
            <a:pathLst>
              <a:path h="4419600">
                <a:moveTo>
                  <a:pt x="0" y="0"/>
                </a:moveTo>
                <a:lnTo>
                  <a:pt x="0" y="4419600"/>
                </a:lnTo>
              </a:path>
            </a:pathLst>
          </a:custGeom>
          <a:ln w="9525">
            <a:solidFill>
              <a:srgbClr val="333333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83179" y="3429000"/>
            <a:ext cx="4876800" cy="0"/>
          </a:xfrm>
          <a:custGeom>
            <a:avLst/>
            <a:gdLst/>
            <a:ahLst/>
            <a:cxnLst/>
            <a:rect l="l" t="t" r="r" b="b"/>
            <a:pathLst>
              <a:path w="4876800">
                <a:moveTo>
                  <a:pt x="0" y="0"/>
                </a:moveTo>
                <a:lnTo>
                  <a:pt x="4876800" y="0"/>
                </a:lnTo>
              </a:path>
            </a:pathLst>
          </a:custGeom>
          <a:ln w="9525">
            <a:solidFill>
              <a:srgbClr val="333333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579" y="5865436"/>
            <a:ext cx="5029200" cy="156498"/>
          </a:xfrm>
          <a:custGeom>
            <a:avLst/>
            <a:gdLst/>
            <a:ahLst/>
            <a:cxnLst/>
            <a:rect l="l" t="t" r="r" b="b"/>
            <a:pathLst>
              <a:path w="5029200" h="156498">
                <a:moveTo>
                  <a:pt x="4960133" y="78297"/>
                </a:moveTo>
                <a:lnTo>
                  <a:pt x="4876630" y="127882"/>
                </a:lnTo>
                <a:lnTo>
                  <a:pt x="4872907" y="138130"/>
                </a:lnTo>
                <a:lnTo>
                  <a:pt x="4876679" y="150761"/>
                </a:lnTo>
                <a:lnTo>
                  <a:pt x="4886898" y="156498"/>
                </a:lnTo>
                <a:lnTo>
                  <a:pt x="4898644" y="154363"/>
                </a:lnTo>
                <a:lnTo>
                  <a:pt x="4999280" y="95626"/>
                </a:lnTo>
                <a:lnTo>
                  <a:pt x="4994656" y="95626"/>
                </a:lnTo>
                <a:lnTo>
                  <a:pt x="4994656" y="93251"/>
                </a:lnTo>
                <a:lnTo>
                  <a:pt x="4985766" y="93251"/>
                </a:lnTo>
                <a:lnTo>
                  <a:pt x="4960133" y="78297"/>
                </a:lnTo>
                <a:close/>
              </a:path>
              <a:path w="5029200" h="156498">
                <a:moveTo>
                  <a:pt x="4929971" y="60701"/>
                </a:moveTo>
                <a:lnTo>
                  <a:pt x="0" y="60701"/>
                </a:lnTo>
                <a:lnTo>
                  <a:pt x="0" y="95626"/>
                </a:lnTo>
                <a:lnTo>
                  <a:pt x="4930950" y="95626"/>
                </a:lnTo>
                <a:lnTo>
                  <a:pt x="4960133" y="78297"/>
                </a:lnTo>
                <a:lnTo>
                  <a:pt x="4929971" y="60701"/>
                </a:lnTo>
                <a:close/>
              </a:path>
              <a:path w="5029200" h="156498">
                <a:moveTo>
                  <a:pt x="4999280" y="60701"/>
                </a:moveTo>
                <a:lnTo>
                  <a:pt x="4994656" y="60701"/>
                </a:lnTo>
                <a:lnTo>
                  <a:pt x="4994656" y="95626"/>
                </a:lnTo>
                <a:lnTo>
                  <a:pt x="4999280" y="95626"/>
                </a:lnTo>
                <a:lnTo>
                  <a:pt x="5029200" y="78163"/>
                </a:lnTo>
                <a:lnTo>
                  <a:pt x="4999280" y="60701"/>
                </a:lnTo>
                <a:close/>
              </a:path>
              <a:path w="5029200" h="156498">
                <a:moveTo>
                  <a:pt x="4985766" y="63076"/>
                </a:moveTo>
                <a:lnTo>
                  <a:pt x="4960133" y="78297"/>
                </a:lnTo>
                <a:lnTo>
                  <a:pt x="4985766" y="93251"/>
                </a:lnTo>
                <a:lnTo>
                  <a:pt x="4985766" y="63076"/>
                </a:lnTo>
                <a:close/>
              </a:path>
              <a:path w="5029200" h="156498">
                <a:moveTo>
                  <a:pt x="4994656" y="63076"/>
                </a:moveTo>
                <a:lnTo>
                  <a:pt x="4985766" y="63076"/>
                </a:lnTo>
                <a:lnTo>
                  <a:pt x="4985766" y="93251"/>
                </a:lnTo>
                <a:lnTo>
                  <a:pt x="4994656" y="93251"/>
                </a:lnTo>
                <a:lnTo>
                  <a:pt x="4994656" y="63076"/>
                </a:lnTo>
                <a:close/>
              </a:path>
              <a:path w="5029200" h="156498">
                <a:moveTo>
                  <a:pt x="4893528" y="0"/>
                </a:moveTo>
                <a:lnTo>
                  <a:pt x="4882614" y="1636"/>
                </a:lnTo>
                <a:lnTo>
                  <a:pt x="4873410" y="11182"/>
                </a:lnTo>
                <a:lnTo>
                  <a:pt x="4873423" y="22953"/>
                </a:lnTo>
                <a:lnTo>
                  <a:pt x="4880991" y="32126"/>
                </a:lnTo>
                <a:lnTo>
                  <a:pt x="4960133" y="78297"/>
                </a:lnTo>
                <a:lnTo>
                  <a:pt x="4985766" y="63076"/>
                </a:lnTo>
                <a:lnTo>
                  <a:pt x="4994656" y="63076"/>
                </a:lnTo>
                <a:lnTo>
                  <a:pt x="4994656" y="60701"/>
                </a:lnTo>
                <a:lnTo>
                  <a:pt x="4999280" y="60701"/>
                </a:lnTo>
                <a:lnTo>
                  <a:pt x="4898644" y="1963"/>
                </a:lnTo>
                <a:lnTo>
                  <a:pt x="4893528" y="0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6264" y="914272"/>
            <a:ext cx="156460" cy="5029327"/>
          </a:xfrm>
          <a:custGeom>
            <a:avLst/>
            <a:gdLst/>
            <a:ahLst/>
            <a:cxnLst/>
            <a:rect l="l" t="t" r="r" b="b"/>
            <a:pathLst>
              <a:path w="156460" h="5029327">
                <a:moveTo>
                  <a:pt x="78171" y="69234"/>
                </a:moveTo>
                <a:lnTo>
                  <a:pt x="60789" y="98483"/>
                </a:lnTo>
                <a:lnTo>
                  <a:pt x="60789" y="5029327"/>
                </a:lnTo>
                <a:lnTo>
                  <a:pt x="95714" y="5029327"/>
                </a:lnTo>
                <a:lnTo>
                  <a:pt x="95714" y="99324"/>
                </a:lnTo>
                <a:lnTo>
                  <a:pt x="78171" y="69234"/>
                </a:lnTo>
                <a:close/>
              </a:path>
              <a:path w="156460" h="5029327">
                <a:moveTo>
                  <a:pt x="78315" y="0"/>
                </a:moveTo>
                <a:lnTo>
                  <a:pt x="2115" y="130682"/>
                </a:lnTo>
                <a:lnTo>
                  <a:pt x="0" y="142460"/>
                </a:lnTo>
                <a:lnTo>
                  <a:pt x="5728" y="152690"/>
                </a:lnTo>
                <a:lnTo>
                  <a:pt x="18362" y="156428"/>
                </a:lnTo>
                <a:lnTo>
                  <a:pt x="28594" y="152658"/>
                </a:lnTo>
                <a:lnTo>
                  <a:pt x="60789" y="98483"/>
                </a:lnTo>
                <a:lnTo>
                  <a:pt x="60789" y="34671"/>
                </a:lnTo>
                <a:lnTo>
                  <a:pt x="98531" y="34671"/>
                </a:lnTo>
                <a:lnTo>
                  <a:pt x="78315" y="0"/>
                </a:lnTo>
                <a:close/>
              </a:path>
              <a:path w="156460" h="5029327">
                <a:moveTo>
                  <a:pt x="98531" y="34671"/>
                </a:moveTo>
                <a:lnTo>
                  <a:pt x="95714" y="34671"/>
                </a:lnTo>
                <a:lnTo>
                  <a:pt x="95714" y="99324"/>
                </a:lnTo>
                <a:lnTo>
                  <a:pt x="124289" y="148336"/>
                </a:lnTo>
                <a:lnTo>
                  <a:pt x="133528" y="155903"/>
                </a:lnTo>
                <a:lnTo>
                  <a:pt x="145257" y="155916"/>
                </a:lnTo>
                <a:lnTo>
                  <a:pt x="154821" y="146705"/>
                </a:lnTo>
                <a:lnTo>
                  <a:pt x="156460" y="135783"/>
                </a:lnTo>
                <a:lnTo>
                  <a:pt x="154515" y="130682"/>
                </a:lnTo>
                <a:lnTo>
                  <a:pt x="98531" y="34671"/>
                </a:lnTo>
                <a:close/>
              </a:path>
              <a:path w="156460" h="5029327">
                <a:moveTo>
                  <a:pt x="95714" y="43561"/>
                </a:moveTo>
                <a:lnTo>
                  <a:pt x="93428" y="43561"/>
                </a:lnTo>
                <a:lnTo>
                  <a:pt x="78171" y="69234"/>
                </a:lnTo>
                <a:lnTo>
                  <a:pt x="95714" y="99324"/>
                </a:lnTo>
                <a:lnTo>
                  <a:pt x="95714" y="43561"/>
                </a:lnTo>
                <a:close/>
              </a:path>
              <a:path w="156460" h="5029327">
                <a:moveTo>
                  <a:pt x="95714" y="34671"/>
                </a:moveTo>
                <a:lnTo>
                  <a:pt x="60789" y="34671"/>
                </a:lnTo>
                <a:lnTo>
                  <a:pt x="60789" y="98483"/>
                </a:lnTo>
                <a:lnTo>
                  <a:pt x="78171" y="69234"/>
                </a:lnTo>
                <a:lnTo>
                  <a:pt x="63202" y="43561"/>
                </a:lnTo>
                <a:lnTo>
                  <a:pt x="95714" y="43561"/>
                </a:lnTo>
                <a:lnTo>
                  <a:pt x="95714" y="34671"/>
                </a:lnTo>
                <a:close/>
              </a:path>
              <a:path w="156460" h="5029327">
                <a:moveTo>
                  <a:pt x="93428" y="43561"/>
                </a:moveTo>
                <a:lnTo>
                  <a:pt x="63202" y="43561"/>
                </a:lnTo>
                <a:lnTo>
                  <a:pt x="78171" y="69234"/>
                </a:lnTo>
                <a:lnTo>
                  <a:pt x="93428" y="43561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80540" y="2055494"/>
            <a:ext cx="314960" cy="80073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0540" y="4193032"/>
            <a:ext cx="314960" cy="108267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kno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66715" y="6063932"/>
            <a:ext cx="143637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0370" y="6059170"/>
            <a:ext cx="188722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spc="-114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dres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05200" y="3810000"/>
            <a:ext cx="4572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31946" y="4264025"/>
            <a:ext cx="20891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TV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8850" y="1981200"/>
            <a:ext cx="4572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68726" y="2434971"/>
            <a:ext cx="91694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ranch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sz="11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tore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84316" y="4419600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55945" y="4873879"/>
            <a:ext cx="31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23659" y="4419600"/>
            <a:ext cx="457199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50965" y="4873879"/>
            <a:ext cx="40513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19800" y="381000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31484" y="4264025"/>
            <a:ext cx="434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ob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48000" y="4495800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41091" y="4950079"/>
            <a:ext cx="3124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07916" y="4495800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35451" y="4950079"/>
            <a:ext cx="84328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333333"/>
                </a:solidFill>
                <a:latin typeface="Arial"/>
                <a:cs typeface="Arial"/>
              </a:rPr>
              <a:t>Out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1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ome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0084" y="3124073"/>
            <a:ext cx="156463" cy="609726"/>
          </a:xfrm>
          <a:custGeom>
            <a:avLst/>
            <a:gdLst/>
            <a:ahLst/>
            <a:cxnLst/>
            <a:rect l="l" t="t" r="r" b="b"/>
            <a:pathLst>
              <a:path w="156463" h="609726">
                <a:moveTo>
                  <a:pt x="78175" y="69242"/>
                </a:moveTo>
                <a:lnTo>
                  <a:pt x="60789" y="98513"/>
                </a:lnTo>
                <a:lnTo>
                  <a:pt x="60789" y="609726"/>
                </a:lnTo>
                <a:lnTo>
                  <a:pt x="95714" y="609726"/>
                </a:lnTo>
                <a:lnTo>
                  <a:pt x="95714" y="99324"/>
                </a:lnTo>
                <a:lnTo>
                  <a:pt x="78175" y="69242"/>
                </a:lnTo>
                <a:close/>
              </a:path>
              <a:path w="156463" h="609726">
                <a:moveTo>
                  <a:pt x="78315" y="0"/>
                </a:moveTo>
                <a:lnTo>
                  <a:pt x="2115" y="130682"/>
                </a:lnTo>
                <a:lnTo>
                  <a:pt x="0" y="142460"/>
                </a:lnTo>
                <a:lnTo>
                  <a:pt x="5728" y="152690"/>
                </a:lnTo>
                <a:lnTo>
                  <a:pt x="18331" y="156429"/>
                </a:lnTo>
                <a:lnTo>
                  <a:pt x="28611" y="152690"/>
                </a:lnTo>
                <a:lnTo>
                  <a:pt x="60789" y="98513"/>
                </a:lnTo>
                <a:lnTo>
                  <a:pt x="60789" y="34671"/>
                </a:lnTo>
                <a:lnTo>
                  <a:pt x="98531" y="34671"/>
                </a:lnTo>
                <a:lnTo>
                  <a:pt x="78315" y="0"/>
                </a:lnTo>
                <a:close/>
              </a:path>
              <a:path w="156463" h="609726">
                <a:moveTo>
                  <a:pt x="98531" y="34671"/>
                </a:moveTo>
                <a:lnTo>
                  <a:pt x="95714" y="34671"/>
                </a:lnTo>
                <a:lnTo>
                  <a:pt x="95714" y="99324"/>
                </a:lnTo>
                <a:lnTo>
                  <a:pt x="124289" y="148336"/>
                </a:lnTo>
                <a:lnTo>
                  <a:pt x="133498" y="155888"/>
                </a:lnTo>
                <a:lnTo>
                  <a:pt x="145259" y="155946"/>
                </a:lnTo>
                <a:lnTo>
                  <a:pt x="154817" y="146719"/>
                </a:lnTo>
                <a:lnTo>
                  <a:pt x="156463" y="135799"/>
                </a:lnTo>
                <a:lnTo>
                  <a:pt x="154515" y="130682"/>
                </a:lnTo>
                <a:lnTo>
                  <a:pt x="98531" y="34671"/>
                </a:lnTo>
                <a:close/>
              </a:path>
              <a:path w="156463" h="609726">
                <a:moveTo>
                  <a:pt x="95714" y="43561"/>
                </a:moveTo>
                <a:lnTo>
                  <a:pt x="93428" y="43561"/>
                </a:lnTo>
                <a:lnTo>
                  <a:pt x="78175" y="69242"/>
                </a:lnTo>
                <a:lnTo>
                  <a:pt x="95714" y="99324"/>
                </a:lnTo>
                <a:lnTo>
                  <a:pt x="95714" y="43561"/>
                </a:lnTo>
                <a:close/>
              </a:path>
              <a:path w="156463" h="609726">
                <a:moveTo>
                  <a:pt x="95714" y="34671"/>
                </a:moveTo>
                <a:lnTo>
                  <a:pt x="60789" y="34671"/>
                </a:lnTo>
                <a:lnTo>
                  <a:pt x="60789" y="98513"/>
                </a:lnTo>
                <a:lnTo>
                  <a:pt x="78175" y="69242"/>
                </a:lnTo>
                <a:lnTo>
                  <a:pt x="63202" y="43561"/>
                </a:lnTo>
                <a:lnTo>
                  <a:pt x="95714" y="43561"/>
                </a:lnTo>
                <a:lnTo>
                  <a:pt x="95714" y="34671"/>
                </a:lnTo>
                <a:close/>
              </a:path>
              <a:path w="156463" h="609726">
                <a:moveTo>
                  <a:pt x="93428" y="43561"/>
                </a:moveTo>
                <a:lnTo>
                  <a:pt x="63202" y="43561"/>
                </a:lnTo>
                <a:lnTo>
                  <a:pt x="78175" y="69242"/>
                </a:lnTo>
                <a:lnTo>
                  <a:pt x="93428" y="43561"/>
                </a:lnTo>
                <a:close/>
              </a:path>
            </a:pathLst>
          </a:custGeom>
          <a:solidFill>
            <a:srgbClr val="A2D17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85078" y="3108947"/>
            <a:ext cx="514350" cy="70231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 marR="12700" indent="0" algn="ctr">
              <a:lnSpc>
                <a:spcPct val="100000"/>
              </a:lnSpc>
            </a:pP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urc</a:t>
            </a: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, L</a:t>
            </a: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ad</a:t>
            </a:r>
            <a:r>
              <a:rPr sz="11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Ge</a:t>
            </a: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, Or</a:t>
            </a:r>
            <a:r>
              <a:rPr sz="11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b="1" spc="0" dirty="0" smtClean="0">
                <a:solidFill>
                  <a:srgbClr val="333333"/>
                </a:solidFill>
                <a:latin typeface="Arial"/>
                <a:cs typeface="Arial"/>
              </a:rPr>
              <a:t>nrich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60716" y="3256915"/>
            <a:ext cx="805815" cy="651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400" dirty="0" smtClean="0">
                <a:solidFill>
                  <a:srgbClr val="333333"/>
                </a:solidFill>
                <a:latin typeface="Arial"/>
                <a:cs typeface="Arial"/>
              </a:rPr>
              <a:t>Cookie</a:t>
            </a:r>
            <a:r>
              <a:rPr sz="1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ID Social ID Mobile</a:t>
            </a:r>
            <a:r>
              <a:rPr sz="14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33333"/>
                </a:solidFill>
                <a:latin typeface="Arial"/>
                <a:cs typeface="Arial"/>
              </a:rPr>
              <a:t>#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50228" y="2391917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193154" y="2845815"/>
            <a:ext cx="37401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41111" y="2391917"/>
            <a:ext cx="4572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172709" y="2845815"/>
            <a:ext cx="79502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enters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41111" y="1591817"/>
            <a:ext cx="4572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28590" y="2045715"/>
            <a:ext cx="6838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rect</a:t>
            </a:r>
            <a:r>
              <a:rPr sz="11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50228" y="1591817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21729" y="2045715"/>
            <a:ext cx="31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58000" y="1591817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885305" y="2045715"/>
            <a:ext cx="40513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58000" y="2391917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870065" y="2845815"/>
            <a:ext cx="434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ob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Expand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into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new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frontie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300" y="1225803"/>
            <a:ext cx="5144135" cy="1336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tend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traditional campai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  <a:p>
            <a:pPr marL="12700" marR="1396365">
              <a:lnSpc>
                <a:spcPts val="2760"/>
              </a:lnSpc>
              <a:spcBef>
                <a:spcPts val="190"/>
              </a:spcBef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Market to no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-Priority Club members Stri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for channel sy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Integrate more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channels 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 increase 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timization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3626" y="3125851"/>
            <a:ext cx="2185924" cy="536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9901" y="5057775"/>
            <a:ext cx="2027174" cy="890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6300" y="4018026"/>
            <a:ext cx="1873250" cy="70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38925" y="4805362"/>
            <a:ext cx="1595374" cy="1597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20508" y="5425058"/>
            <a:ext cx="687070" cy="9131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05" algn="ctr">
              <a:lnSpc>
                <a:spcPct val="100000"/>
              </a:lnSpc>
            </a:pPr>
            <a:r>
              <a:rPr sz="1200" dirty="0" smtClean="0">
                <a:latin typeface="Arial"/>
                <a:cs typeface="Arial"/>
              </a:rPr>
              <a:t>~50M</a:t>
            </a:r>
            <a:endParaRPr sz="1200">
              <a:latin typeface="Arial"/>
              <a:cs typeface="Arial"/>
            </a:endParaRPr>
          </a:p>
          <a:p>
            <a:pPr marL="12700" marR="12700" algn="ctr">
              <a:lnSpc>
                <a:spcPct val="196500"/>
              </a:lnSpc>
            </a:pPr>
            <a:r>
              <a:rPr sz="1200" dirty="0" smtClean="0">
                <a:latin typeface="Arial"/>
                <a:cs typeface="Arial"/>
              </a:rPr>
              <a:t>Cus</a:t>
            </a:r>
            <a:r>
              <a:rPr sz="1200" spc="-5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omer Database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11353" y="3517198"/>
            <a:ext cx="1658915" cy="1016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7925" y="3287776"/>
            <a:ext cx="1412875" cy="2503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6375" y="246125"/>
            <a:ext cx="1214437" cy="657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88900" marR="12700">
              <a:lnSpc>
                <a:spcPts val="3190"/>
              </a:lnSpc>
            </a:pP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pressiv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lts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 /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eade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r,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fro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hre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ear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11224" y="5111496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1224" y="4597908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1224" y="4082796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1224" y="3567684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1224" y="3054095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1224" y="2538983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224" y="2023872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27302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5711" y="5402571"/>
            <a:ext cx="576071" cy="233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6183" y="5298941"/>
            <a:ext cx="577595" cy="336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8188" y="5196840"/>
            <a:ext cx="577591" cy="438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0188" y="5093208"/>
            <a:ext cx="577591" cy="542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2183" y="4991096"/>
            <a:ext cx="577595" cy="644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4188" y="4168138"/>
            <a:ext cx="576071" cy="1467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76188" y="3960873"/>
            <a:ext cx="576071" cy="1674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38188" y="3755135"/>
            <a:ext cx="576071" cy="1880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0188" y="2624327"/>
            <a:ext cx="576071" cy="3011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6212" y="5420575"/>
            <a:ext cx="491490" cy="205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08034" y="5317655"/>
            <a:ext cx="491489" cy="3087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9844" y="5214734"/>
            <a:ext cx="491490" cy="4116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31666" y="5111813"/>
            <a:ext cx="491489" cy="514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93475" y="5008905"/>
            <a:ext cx="491489" cy="6174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5297" y="4185564"/>
            <a:ext cx="491489" cy="14408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17107" y="3979722"/>
            <a:ext cx="491489" cy="16466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8929" y="3773881"/>
            <a:ext cx="491490" cy="18525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40739" y="2641790"/>
            <a:ext cx="491490" cy="29846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11224" y="5626608"/>
            <a:ext cx="6856476" cy="0"/>
          </a:xfrm>
          <a:custGeom>
            <a:avLst/>
            <a:gdLst/>
            <a:ahLst/>
            <a:cxnLst/>
            <a:rect l="l" t="t" r="r" b="b"/>
            <a:pathLst>
              <a:path w="6856476">
                <a:moveTo>
                  <a:pt x="0" y="0"/>
                </a:moveTo>
                <a:lnTo>
                  <a:pt x="6856476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9618" y="1226953"/>
            <a:ext cx="7197090" cy="9010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265">
              <a:lnSpc>
                <a:spcPct val="100000"/>
              </a:lnSpc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USA</a:t>
            </a:r>
            <a:r>
              <a:rPr sz="1600" b="1" spc="-1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du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Wh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2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3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let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Comput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eRea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ers,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4/09 –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1/12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6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90976" y="6371419"/>
            <a:ext cx="1888489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Pew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ear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enter,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1/12.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8401" y="5505631"/>
            <a:ext cx="28321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8401" y="4991034"/>
            <a:ext cx="28321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9618" y="2932647"/>
            <a:ext cx="382270" cy="176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71"/>
              </a:spcBef>
            </a:pPr>
            <a:endParaRPr sz="1300"/>
          </a:p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71"/>
              </a:spcBef>
            </a:pPr>
            <a:endParaRPr sz="1300"/>
          </a:p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300"/>
              </a:lnSpc>
              <a:spcBef>
                <a:spcPts val="71"/>
              </a:spcBef>
            </a:pPr>
            <a:endParaRPr sz="1300"/>
          </a:p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9618" y="2418050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06417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68148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29880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91612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03953" y="5717461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15254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76986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89326" y="5717461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00627" y="5717461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1630" y="2237069"/>
            <a:ext cx="417195" cy="325374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952500" marR="12700" indent="-940435">
              <a:lnSpc>
                <a:spcPts val="162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SA</a:t>
            </a:r>
            <a:r>
              <a:rPr sz="1400" b="1" spc="-1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4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du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ts</a:t>
            </a:r>
            <a:r>
              <a:rPr sz="14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3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pu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r 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400" b="1" spc="-65" dirty="0" smtClean="0">
                <a:solidFill>
                  <a:srgbClr val="353B37"/>
                </a:solidFill>
                <a:latin typeface="Arial"/>
                <a:cs typeface="Arial"/>
              </a:rPr>
              <a:t>%)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78846" y="2182367"/>
            <a:ext cx="675124" cy="4571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79656" y="2182367"/>
            <a:ext cx="330707" cy="457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691650" y="2242148"/>
            <a:ext cx="4311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29%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52951" y="5056632"/>
            <a:ext cx="562347" cy="4571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40984" y="5056631"/>
            <a:ext cx="330707" cy="457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666533" y="5116481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2%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5137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36" rIns="0" bIns="0" rtlCol="0">
            <a:noAutofit/>
          </a:bodyPr>
          <a:lstStyle/>
          <a:p>
            <a:pPr marL="12700">
              <a:lnSpc>
                <a:spcPts val="2810"/>
              </a:lnSpc>
            </a:pPr>
            <a:r>
              <a:rPr sz="240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10"/>
              </a:lnSpc>
            </a:pPr>
            <a:r>
              <a:rPr sz="240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loba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obil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owin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Rapidl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82301" y="4267200"/>
            <a:ext cx="4392079" cy="0"/>
          </a:xfrm>
          <a:custGeom>
            <a:avLst/>
            <a:gdLst/>
            <a:ahLst/>
            <a:cxnLst/>
            <a:rect l="l" t="t" r="r" b="b"/>
            <a:pathLst>
              <a:path w="4392079">
                <a:moveTo>
                  <a:pt x="0" y="0"/>
                </a:moveTo>
                <a:lnTo>
                  <a:pt x="4392079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9867" y="3044951"/>
            <a:ext cx="7144511" cy="0"/>
          </a:xfrm>
          <a:custGeom>
            <a:avLst/>
            <a:gdLst/>
            <a:ahLst/>
            <a:cxnLst/>
            <a:rect l="l" t="t" r="r" b="b"/>
            <a:pathLst>
              <a:path w="7144511">
                <a:moveTo>
                  <a:pt x="0" y="0"/>
                </a:moveTo>
                <a:lnTo>
                  <a:pt x="7144511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9867" y="1824227"/>
            <a:ext cx="7144511" cy="0"/>
          </a:xfrm>
          <a:custGeom>
            <a:avLst/>
            <a:gdLst/>
            <a:ahLst/>
            <a:cxnLst/>
            <a:rect l="l" t="t" r="r" b="b"/>
            <a:pathLst>
              <a:path w="7144511">
                <a:moveTo>
                  <a:pt x="0" y="0"/>
                </a:moveTo>
                <a:lnTo>
                  <a:pt x="7144511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9867" y="5487923"/>
            <a:ext cx="7144511" cy="0"/>
          </a:xfrm>
          <a:custGeom>
            <a:avLst/>
            <a:gdLst/>
            <a:ahLst/>
            <a:cxnLst/>
            <a:rect l="l" t="t" r="r" b="b"/>
            <a:pathLst>
              <a:path w="7144511">
                <a:moveTo>
                  <a:pt x="0" y="0"/>
                </a:moveTo>
                <a:lnTo>
                  <a:pt x="7144511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9867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0239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5183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0128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8976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3920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88864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9235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74180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69123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64068" y="5487923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19200" y="2465152"/>
            <a:ext cx="7187469" cy="291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9026" y="5349142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87768" y="6475221"/>
            <a:ext cx="174752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Stat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ounter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lobal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Stat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9026" y="4128125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924" y="1225550"/>
            <a:ext cx="8267065" cy="25749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81685">
              <a:lnSpc>
                <a:spcPct val="100000"/>
              </a:lnSpc>
            </a:pP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ff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3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ff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ic,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12/08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5/12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6"/>
              </a:spcBef>
            </a:pPr>
            <a:endParaRPr sz="7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593725" algn="l"/>
                <a:tab pos="7738109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15%	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300"/>
              </a:lnSpc>
              <a:spcBef>
                <a:spcPts val="23"/>
              </a:spcBef>
            </a:pPr>
            <a:endParaRPr sz="1300"/>
          </a:p>
          <a:p>
            <a:pPr marR="12700" algn="r">
              <a:lnSpc>
                <a:spcPct val="100000"/>
              </a:lnSpc>
            </a:pPr>
            <a:r>
              <a:rPr sz="1600" b="1" spc="-15" dirty="0" smtClean="0">
                <a:latin typeface="Arial"/>
                <a:cs typeface="Arial"/>
              </a:rPr>
              <a:t>10%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in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5/12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50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10%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9"/>
              </a:spcBef>
            </a:pPr>
            <a:endParaRPr sz="1100"/>
          </a:p>
          <a:p>
            <a:pPr marL="1202055" algn="ctr">
              <a:lnSpc>
                <a:spcPct val="100000"/>
              </a:lnSpc>
            </a:pPr>
            <a:r>
              <a:rPr sz="1600" b="1" spc="-15" dirty="0" smtClean="0">
                <a:latin typeface="Arial"/>
                <a:cs typeface="Arial"/>
              </a:rPr>
              <a:t>4%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in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12/10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6110" y="5590953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2016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4/09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07047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8/09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5527" y="5590953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91433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86464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24944" y="5590953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70850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65882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04361" y="5590953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55943" y="5590953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4217" y="2696106"/>
            <a:ext cx="254635" cy="192151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6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9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ff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17168" y="4114400"/>
            <a:ext cx="267970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472565" algn="l"/>
              </a:tabLst>
            </a:pPr>
            <a:r>
              <a:rPr sz="1600" b="1" u="dash" spc="-5" dirty="0" smtClean="0">
                <a:latin typeface="Arial"/>
                <a:cs typeface="Arial"/>
              </a:rPr>
              <a:t> 	</a:t>
            </a:r>
            <a:r>
              <a:rPr sz="1600" b="1" spc="-5" dirty="0" smtClean="0">
                <a:latin typeface="Arial"/>
                <a:cs typeface="Arial"/>
              </a:rPr>
              <a:t> </a:t>
            </a:r>
            <a:r>
              <a:rPr sz="1600" b="1" spc="-15" dirty="0" smtClean="0">
                <a:latin typeface="Arial"/>
                <a:cs typeface="Arial"/>
              </a:rPr>
              <a:t>1%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in</a:t>
            </a:r>
            <a:r>
              <a:rPr sz="1600" b="1" spc="5" dirty="0" smtClean="0">
                <a:latin typeface="Arial"/>
                <a:cs typeface="Arial"/>
              </a:rPr>
              <a:t> </a:t>
            </a:r>
            <a:r>
              <a:rPr sz="1600" b="1" spc="-10" dirty="0" smtClean="0">
                <a:latin typeface="Arial"/>
                <a:cs typeface="Arial"/>
              </a:rPr>
              <a:t>12/09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579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818" rIns="0" bIns="0" rtlCol="0">
            <a:noAutofit/>
          </a:bodyPr>
          <a:lstStyle/>
          <a:p>
            <a:pPr marL="12700">
              <a:lnSpc>
                <a:spcPts val="2810"/>
              </a:lnSpc>
            </a:pPr>
            <a:r>
              <a:rPr sz="240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10"/>
              </a:lnSpc>
            </a:pPr>
            <a:r>
              <a:rPr sz="240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obil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US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eCo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rce &amp;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Helpin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ele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6736" y="4794503"/>
            <a:ext cx="6373368" cy="0"/>
          </a:xfrm>
          <a:custGeom>
            <a:avLst/>
            <a:gdLst/>
            <a:ahLst/>
            <a:cxnLst/>
            <a:rect l="l" t="t" r="r" b="b"/>
            <a:pathLst>
              <a:path w="6373367">
                <a:moveTo>
                  <a:pt x="0" y="0"/>
                </a:moveTo>
                <a:lnTo>
                  <a:pt x="6373368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6736" y="3806952"/>
            <a:ext cx="6373368" cy="0"/>
          </a:xfrm>
          <a:custGeom>
            <a:avLst/>
            <a:gdLst/>
            <a:ahLst/>
            <a:cxnLst/>
            <a:rect l="l" t="t" r="r" b="b"/>
            <a:pathLst>
              <a:path w="6373367">
                <a:moveTo>
                  <a:pt x="0" y="0"/>
                </a:moveTo>
                <a:lnTo>
                  <a:pt x="6373368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6736" y="2820923"/>
            <a:ext cx="6373368" cy="0"/>
          </a:xfrm>
          <a:custGeom>
            <a:avLst/>
            <a:gdLst/>
            <a:ahLst/>
            <a:cxnLst/>
            <a:rect l="l" t="t" r="r" b="b"/>
            <a:pathLst>
              <a:path w="6373367">
                <a:moveTo>
                  <a:pt x="0" y="0"/>
                </a:moveTo>
                <a:lnTo>
                  <a:pt x="6373368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6736" y="1833372"/>
            <a:ext cx="6373368" cy="0"/>
          </a:xfrm>
          <a:custGeom>
            <a:avLst/>
            <a:gdLst/>
            <a:ahLst/>
            <a:cxnLst/>
            <a:rect l="l" t="t" r="r" b="b"/>
            <a:pathLst>
              <a:path w="6373367">
                <a:moveTo>
                  <a:pt x="0" y="0"/>
                </a:moveTo>
                <a:lnTo>
                  <a:pt x="6373368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16736" y="5782055"/>
            <a:ext cx="6373368" cy="0"/>
          </a:xfrm>
          <a:custGeom>
            <a:avLst/>
            <a:gdLst/>
            <a:ahLst/>
            <a:cxnLst/>
            <a:rect l="l" t="t" r="r" b="b"/>
            <a:pathLst>
              <a:path w="6373367">
                <a:moveTo>
                  <a:pt x="0" y="0"/>
                </a:moveTo>
                <a:lnTo>
                  <a:pt x="6373368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6736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5395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4055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9852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6988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5647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4308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1443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90104" y="5782055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066" y="2425445"/>
            <a:ext cx="5664708" cy="1578863"/>
          </a:xfrm>
          <a:custGeom>
            <a:avLst/>
            <a:gdLst/>
            <a:ahLst/>
            <a:cxnLst/>
            <a:rect l="l" t="t" r="r" b="b"/>
            <a:pathLst>
              <a:path w="5664708" h="1578863">
                <a:moveTo>
                  <a:pt x="0" y="1382267"/>
                </a:moveTo>
                <a:lnTo>
                  <a:pt x="708660" y="1578863"/>
                </a:lnTo>
                <a:lnTo>
                  <a:pt x="1415796" y="1578863"/>
                </a:lnTo>
                <a:lnTo>
                  <a:pt x="2124456" y="1184147"/>
                </a:lnTo>
                <a:lnTo>
                  <a:pt x="2833116" y="987551"/>
                </a:lnTo>
                <a:lnTo>
                  <a:pt x="3540252" y="592835"/>
                </a:lnTo>
                <a:lnTo>
                  <a:pt x="4248912" y="789431"/>
                </a:lnTo>
                <a:lnTo>
                  <a:pt x="4957572" y="592835"/>
                </a:lnTo>
                <a:lnTo>
                  <a:pt x="5664708" y="0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1066" y="4004309"/>
            <a:ext cx="5664708" cy="1421892"/>
          </a:xfrm>
          <a:custGeom>
            <a:avLst/>
            <a:gdLst/>
            <a:ahLst/>
            <a:cxnLst/>
            <a:rect l="l" t="t" r="r" b="b"/>
            <a:pathLst>
              <a:path w="5664708" h="1421891">
                <a:moveTo>
                  <a:pt x="0" y="1421892"/>
                </a:moveTo>
                <a:lnTo>
                  <a:pt x="708660" y="1382267"/>
                </a:lnTo>
                <a:lnTo>
                  <a:pt x="1415796" y="1185671"/>
                </a:lnTo>
                <a:lnTo>
                  <a:pt x="2124456" y="1185671"/>
                </a:lnTo>
                <a:lnTo>
                  <a:pt x="2833116" y="790955"/>
                </a:lnTo>
                <a:lnTo>
                  <a:pt x="3540252" y="592835"/>
                </a:lnTo>
                <a:lnTo>
                  <a:pt x="4248912" y="198119"/>
                </a:lnTo>
                <a:lnTo>
                  <a:pt x="4957572" y="0"/>
                </a:lnTo>
                <a:lnTo>
                  <a:pt x="5664708" y="198119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52103" y="5643516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2103" y="4656406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2103" y="3669296"/>
            <a:ext cx="4311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2103" y="2682186"/>
            <a:ext cx="4311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6122" y="5643719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6122" y="4656609"/>
            <a:ext cx="3187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3020" y="3669499"/>
            <a:ext cx="4311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81769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Q1:10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9773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Q2:10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97776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Q3:10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05779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Q4:10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13782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Q1:11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21785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Q2:11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29788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Q3:11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37791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Q4:11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45795" y="5885936"/>
            <a:ext cx="5784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Q1:12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13177" y="2274803"/>
            <a:ext cx="471805" cy="306705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954405" marR="12700" indent="-942340">
              <a:lnSpc>
                <a:spcPts val="1839"/>
              </a:lnSpc>
            </a:pPr>
            <a:r>
              <a:rPr sz="1600" b="1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omm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erce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2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al eC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omm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erce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1322" y="2393783"/>
            <a:ext cx="254635" cy="282765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 smtClean="0">
                <a:solidFill>
                  <a:srgbClr val="353B37"/>
                </a:solidFill>
                <a:latin typeface="Arial"/>
                <a:cs typeface="Arial"/>
              </a:rPr>
              <a:t>eC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omm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erce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Y/Y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4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6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12085" y="2131314"/>
            <a:ext cx="243839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12085" y="2472689"/>
            <a:ext cx="243839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3020" y="1106423"/>
            <a:ext cx="7560309" cy="1483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76145" marR="405765" indent="-2022475">
              <a:lnSpc>
                <a:spcPct val="100000"/>
              </a:lnSpc>
            </a:pP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SA</a:t>
            </a:r>
            <a:r>
              <a:rPr sz="1800" b="1" spc="-6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Y/Y</a:t>
            </a:r>
            <a:r>
              <a:rPr sz="1800" b="1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800" b="1" spc="3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1800" b="1" spc="-45" dirty="0" smtClean="0">
                <a:solidFill>
                  <a:srgbClr val="353B37"/>
                </a:solidFill>
                <a:latin typeface="Arial"/>
                <a:cs typeface="Arial"/>
              </a:rPr>
              <a:t> 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8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Mobile</a:t>
            </a:r>
            <a:r>
              <a:rPr sz="1800" b="1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% of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3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ot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al 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ce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8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: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0 –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: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  <a:tabLst>
                <a:tab pos="580390" algn="l"/>
                <a:tab pos="7128509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20%	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20%</a:t>
            </a:r>
            <a:endParaRPr sz="1600">
              <a:latin typeface="Arial"/>
              <a:cs typeface="Arial"/>
            </a:endParaRPr>
          </a:p>
          <a:p>
            <a:pPr marL="1758314">
              <a:lnSpc>
                <a:spcPct val="100000"/>
              </a:lnSpc>
              <a:spcBef>
                <a:spcPts val="42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USA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omme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Y/Y G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wth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19"/>
              </a:spcBef>
            </a:pPr>
            <a:endParaRPr sz="750"/>
          </a:p>
          <a:p>
            <a:pPr marL="1758314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USA Mo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mmer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eCo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mer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91831" y="6447619"/>
            <a:ext cx="100076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ore.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020" y="2682389"/>
            <a:ext cx="4311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15%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6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8846" y="6214871"/>
            <a:ext cx="6819900" cy="286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896360">
              <a:lnSpc>
                <a:spcPct val="100000"/>
              </a:lnSpc>
            </a:pPr>
            <a:r>
              <a:rPr sz="900" dirty="0" smtClean="0">
                <a:solidFill>
                  <a:srgbClr val="343D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artner.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R is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pound</a:t>
            </a:r>
            <a:r>
              <a:rPr sz="900" spc="-3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annual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gro</a:t>
            </a:r>
            <a:r>
              <a:rPr sz="900" spc="-15" dirty="0" smtClean="0">
                <a:solidFill>
                  <a:srgbClr val="343D37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th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rate. 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ote: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Apple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has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paid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&gt;$3B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$’s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to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de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elopers</a:t>
            </a:r>
            <a:r>
              <a:rPr sz="900" spc="-3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9/11,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pl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ing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gro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s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app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ar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et</a:t>
            </a:r>
            <a:r>
              <a:rPr sz="900" spc="-2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re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enue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of $4B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in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3 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ear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;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oogle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indi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ated</a:t>
            </a:r>
            <a:r>
              <a:rPr sz="900" spc="-3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during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71244" y="4200144"/>
            <a:ext cx="6809232" cy="0"/>
          </a:xfrm>
          <a:custGeom>
            <a:avLst/>
            <a:gdLst/>
            <a:ahLst/>
            <a:cxnLst/>
            <a:rect l="l" t="t" r="r" b="b"/>
            <a:pathLst>
              <a:path w="6809232">
                <a:moveTo>
                  <a:pt x="0" y="0"/>
                </a:moveTo>
                <a:lnTo>
                  <a:pt x="6809232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1244" y="2919983"/>
            <a:ext cx="6809232" cy="0"/>
          </a:xfrm>
          <a:custGeom>
            <a:avLst/>
            <a:gdLst/>
            <a:ahLst/>
            <a:cxnLst/>
            <a:rect l="l" t="t" r="r" b="b"/>
            <a:pathLst>
              <a:path w="6809232">
                <a:moveTo>
                  <a:pt x="0" y="0"/>
                </a:moveTo>
                <a:lnTo>
                  <a:pt x="6809232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244" y="1638300"/>
            <a:ext cx="6809232" cy="0"/>
          </a:xfrm>
          <a:custGeom>
            <a:avLst/>
            <a:gdLst/>
            <a:ahLst/>
            <a:cxnLst/>
            <a:rect l="l" t="t" r="r" b="b"/>
            <a:pathLst>
              <a:path w="6809232">
                <a:moveTo>
                  <a:pt x="0" y="0"/>
                </a:moveTo>
                <a:lnTo>
                  <a:pt x="6809232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6744" y="5359577"/>
            <a:ext cx="851090" cy="121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98925" y="5265305"/>
            <a:ext cx="851090" cy="216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01106" y="5064734"/>
            <a:ext cx="851090" cy="416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03274" y="4633595"/>
            <a:ext cx="851090" cy="847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6744" y="5299633"/>
            <a:ext cx="851090" cy="599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98925" y="4968405"/>
            <a:ext cx="851090" cy="296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01106" y="4104868"/>
            <a:ext cx="851090" cy="9598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03274" y="2520734"/>
            <a:ext cx="851090" cy="21128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1244" y="5481828"/>
            <a:ext cx="6809232" cy="0"/>
          </a:xfrm>
          <a:custGeom>
            <a:avLst/>
            <a:gdLst/>
            <a:ahLst/>
            <a:cxnLst/>
            <a:rect l="l" t="t" r="r" b="b"/>
            <a:pathLst>
              <a:path w="6809232">
                <a:moveTo>
                  <a:pt x="0" y="0"/>
                </a:moveTo>
                <a:lnTo>
                  <a:pt x="6809232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1244" y="5481828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73552" y="5481828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75859" y="5481828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8168" y="5481828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0476" y="5481828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87855" y="5585476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22363" y="5585476"/>
            <a:ext cx="61341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1E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50" y="2106018"/>
            <a:ext cx="254635" cy="315277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 A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600" b="1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pp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$B)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71290" y="2121204"/>
            <a:ext cx="102158" cy="1021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1290" y="2501036"/>
            <a:ext cx="102158" cy="102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00400" y="2879683"/>
            <a:ext cx="3359518" cy="2032558"/>
          </a:xfrm>
          <a:custGeom>
            <a:avLst/>
            <a:gdLst/>
            <a:ahLst/>
            <a:cxnLst/>
            <a:rect l="l" t="t" r="r" b="b"/>
            <a:pathLst>
              <a:path w="3359518" h="2032558">
                <a:moveTo>
                  <a:pt x="0" y="2032558"/>
                </a:moveTo>
                <a:lnTo>
                  <a:pt x="3359518" y="0"/>
                </a:lnTo>
              </a:path>
            </a:pathLst>
          </a:custGeom>
          <a:ln w="38100">
            <a:solidFill>
              <a:srgbClr val="272E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7602" y="2879683"/>
            <a:ext cx="132308" cy="116217"/>
          </a:xfrm>
          <a:custGeom>
            <a:avLst/>
            <a:gdLst/>
            <a:ahLst/>
            <a:cxnLst/>
            <a:rect l="l" t="t" r="r" b="b"/>
            <a:pathLst>
              <a:path w="132308" h="116217">
                <a:moveTo>
                  <a:pt x="69037" y="116217"/>
                </a:moveTo>
                <a:lnTo>
                  <a:pt x="132308" y="0"/>
                </a:lnTo>
                <a:lnTo>
                  <a:pt x="0" y="2133"/>
                </a:lnTo>
              </a:path>
            </a:pathLst>
          </a:custGeom>
          <a:ln w="38099">
            <a:solidFill>
              <a:srgbClr val="272E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40694" y="3242001"/>
            <a:ext cx="1166279" cy="774288"/>
          </a:xfrm>
          <a:custGeom>
            <a:avLst/>
            <a:gdLst/>
            <a:ahLst/>
            <a:cxnLst/>
            <a:rect l="l" t="t" r="r" b="b"/>
            <a:pathLst>
              <a:path w="1166279" h="774288">
                <a:moveTo>
                  <a:pt x="73810" y="673716"/>
                </a:moveTo>
                <a:lnTo>
                  <a:pt x="36944" y="673716"/>
                </a:lnTo>
                <a:lnTo>
                  <a:pt x="99060" y="774288"/>
                </a:lnTo>
                <a:lnTo>
                  <a:pt x="125742" y="757803"/>
                </a:lnTo>
                <a:lnTo>
                  <a:pt x="73810" y="673716"/>
                </a:lnTo>
                <a:close/>
              </a:path>
              <a:path w="1166279" h="774288">
                <a:moveTo>
                  <a:pt x="168236" y="678288"/>
                </a:moveTo>
                <a:lnTo>
                  <a:pt x="143344" y="697465"/>
                </a:lnTo>
                <a:lnTo>
                  <a:pt x="145303" y="699741"/>
                </a:lnTo>
                <a:lnTo>
                  <a:pt x="154449" y="707808"/>
                </a:lnTo>
                <a:lnTo>
                  <a:pt x="165623" y="713463"/>
                </a:lnTo>
                <a:lnTo>
                  <a:pt x="179628" y="716795"/>
                </a:lnTo>
                <a:lnTo>
                  <a:pt x="190798" y="716002"/>
                </a:lnTo>
                <a:lnTo>
                  <a:pt x="202735" y="712268"/>
                </a:lnTo>
                <a:lnTo>
                  <a:pt x="215885" y="705301"/>
                </a:lnTo>
                <a:lnTo>
                  <a:pt x="225349" y="697134"/>
                </a:lnTo>
                <a:lnTo>
                  <a:pt x="230654" y="689629"/>
                </a:lnTo>
                <a:lnTo>
                  <a:pt x="189712" y="689629"/>
                </a:lnTo>
                <a:lnTo>
                  <a:pt x="177901" y="687216"/>
                </a:lnTo>
                <a:lnTo>
                  <a:pt x="172707" y="683838"/>
                </a:lnTo>
                <a:lnTo>
                  <a:pt x="168236" y="678288"/>
                </a:lnTo>
                <a:close/>
              </a:path>
              <a:path w="1166279" h="774288">
                <a:moveTo>
                  <a:pt x="39408" y="618014"/>
                </a:moveTo>
                <a:lnTo>
                  <a:pt x="17985" y="632542"/>
                </a:lnTo>
                <a:lnTo>
                  <a:pt x="18774" y="642973"/>
                </a:lnTo>
                <a:lnTo>
                  <a:pt x="17075" y="654996"/>
                </a:lnTo>
                <a:lnTo>
                  <a:pt x="12437" y="669745"/>
                </a:lnTo>
                <a:lnTo>
                  <a:pt x="6559" y="681617"/>
                </a:lnTo>
                <a:lnTo>
                  <a:pt x="0" y="691014"/>
                </a:lnTo>
                <a:lnTo>
                  <a:pt x="20591" y="707986"/>
                </a:lnTo>
                <a:lnTo>
                  <a:pt x="27447" y="697134"/>
                </a:lnTo>
                <a:lnTo>
                  <a:pt x="32897" y="685710"/>
                </a:lnTo>
                <a:lnTo>
                  <a:pt x="36944" y="673716"/>
                </a:lnTo>
                <a:lnTo>
                  <a:pt x="73810" y="673716"/>
                </a:lnTo>
                <a:lnTo>
                  <a:pt x="39408" y="618014"/>
                </a:lnTo>
                <a:close/>
              </a:path>
              <a:path w="1166279" h="774288">
                <a:moveTo>
                  <a:pt x="229483" y="628555"/>
                </a:moveTo>
                <a:lnTo>
                  <a:pt x="178993" y="628555"/>
                </a:lnTo>
                <a:lnTo>
                  <a:pt x="191935" y="632365"/>
                </a:lnTo>
                <a:lnTo>
                  <a:pt x="197815" y="637598"/>
                </a:lnTo>
                <a:lnTo>
                  <a:pt x="203258" y="646425"/>
                </a:lnTo>
                <a:lnTo>
                  <a:pt x="209057" y="659117"/>
                </a:lnTo>
                <a:lnTo>
                  <a:pt x="209931" y="670186"/>
                </a:lnTo>
                <a:lnTo>
                  <a:pt x="208864" y="677095"/>
                </a:lnTo>
                <a:lnTo>
                  <a:pt x="205549" y="682276"/>
                </a:lnTo>
                <a:lnTo>
                  <a:pt x="195110" y="688728"/>
                </a:lnTo>
                <a:lnTo>
                  <a:pt x="189712" y="689629"/>
                </a:lnTo>
                <a:lnTo>
                  <a:pt x="230654" y="689629"/>
                </a:lnTo>
                <a:lnTo>
                  <a:pt x="232381" y="687186"/>
                </a:lnTo>
                <a:lnTo>
                  <a:pt x="237076" y="674911"/>
                </a:lnTo>
                <a:lnTo>
                  <a:pt x="239424" y="659915"/>
                </a:lnTo>
                <a:lnTo>
                  <a:pt x="238086" y="648714"/>
                </a:lnTo>
                <a:lnTo>
                  <a:pt x="234016" y="636822"/>
                </a:lnTo>
                <a:lnTo>
                  <a:pt x="229483" y="628555"/>
                </a:lnTo>
                <a:close/>
              </a:path>
              <a:path w="1166279" h="774288">
                <a:moveTo>
                  <a:pt x="168109" y="541928"/>
                </a:moveTo>
                <a:lnTo>
                  <a:pt x="97548" y="585502"/>
                </a:lnTo>
                <a:lnTo>
                  <a:pt x="128625" y="666414"/>
                </a:lnTo>
                <a:lnTo>
                  <a:pt x="152588" y="654337"/>
                </a:lnTo>
                <a:lnTo>
                  <a:pt x="157654" y="641888"/>
                </a:lnTo>
                <a:lnTo>
                  <a:pt x="166547" y="633292"/>
                </a:lnTo>
                <a:lnTo>
                  <a:pt x="172694" y="629495"/>
                </a:lnTo>
                <a:lnTo>
                  <a:pt x="178993" y="628555"/>
                </a:lnTo>
                <a:lnTo>
                  <a:pt x="229483" y="628555"/>
                </a:lnTo>
                <a:lnTo>
                  <a:pt x="227108" y="624224"/>
                </a:lnTo>
                <a:lnTo>
                  <a:pt x="143637" y="624224"/>
                </a:lnTo>
                <a:lnTo>
                  <a:pt x="133210" y="597986"/>
                </a:lnTo>
                <a:lnTo>
                  <a:pt x="183540" y="566909"/>
                </a:lnTo>
                <a:lnTo>
                  <a:pt x="168109" y="541928"/>
                </a:lnTo>
                <a:close/>
              </a:path>
              <a:path w="1166279" h="774288">
                <a:moveTo>
                  <a:pt x="272834" y="611601"/>
                </a:moveTo>
                <a:lnTo>
                  <a:pt x="248932" y="630689"/>
                </a:lnTo>
                <a:lnTo>
                  <a:pt x="253127" y="635464"/>
                </a:lnTo>
                <a:lnTo>
                  <a:pt x="262078" y="642512"/>
                </a:lnTo>
                <a:lnTo>
                  <a:pt x="273768" y="647611"/>
                </a:lnTo>
                <a:lnTo>
                  <a:pt x="289323" y="650843"/>
                </a:lnTo>
                <a:lnTo>
                  <a:pt x="299988" y="649301"/>
                </a:lnTo>
                <a:lnTo>
                  <a:pt x="312023" y="644727"/>
                </a:lnTo>
                <a:lnTo>
                  <a:pt x="326195" y="636572"/>
                </a:lnTo>
                <a:lnTo>
                  <a:pt x="334450" y="627871"/>
                </a:lnTo>
                <a:lnTo>
                  <a:pt x="336765" y="623843"/>
                </a:lnTo>
                <a:lnTo>
                  <a:pt x="294563" y="623843"/>
                </a:lnTo>
                <a:lnTo>
                  <a:pt x="283044" y="621342"/>
                </a:lnTo>
                <a:lnTo>
                  <a:pt x="277723" y="617671"/>
                </a:lnTo>
                <a:lnTo>
                  <a:pt x="272834" y="611601"/>
                </a:lnTo>
                <a:close/>
              </a:path>
              <a:path w="1166279" h="774288">
                <a:moveTo>
                  <a:pt x="182604" y="601126"/>
                </a:moveTo>
                <a:lnTo>
                  <a:pt x="147751" y="617570"/>
                </a:lnTo>
                <a:lnTo>
                  <a:pt x="143637" y="624224"/>
                </a:lnTo>
                <a:lnTo>
                  <a:pt x="227108" y="624224"/>
                </a:lnTo>
                <a:lnTo>
                  <a:pt x="195121" y="602315"/>
                </a:lnTo>
                <a:lnTo>
                  <a:pt x="182604" y="601126"/>
                </a:lnTo>
                <a:close/>
              </a:path>
              <a:path w="1166279" h="774288">
                <a:moveTo>
                  <a:pt x="338834" y="570161"/>
                </a:moveTo>
                <a:lnTo>
                  <a:pt x="289090" y="570161"/>
                </a:lnTo>
                <a:lnTo>
                  <a:pt x="301155" y="573551"/>
                </a:lnTo>
                <a:lnTo>
                  <a:pt x="306247" y="577755"/>
                </a:lnTo>
                <a:lnTo>
                  <a:pt x="314769" y="591560"/>
                </a:lnTo>
                <a:lnTo>
                  <a:pt x="316369" y="598355"/>
                </a:lnTo>
                <a:lnTo>
                  <a:pt x="313994" y="611359"/>
                </a:lnTo>
                <a:lnTo>
                  <a:pt x="310642" y="616312"/>
                </a:lnTo>
                <a:lnTo>
                  <a:pt x="300012" y="622891"/>
                </a:lnTo>
                <a:lnTo>
                  <a:pt x="294563" y="623843"/>
                </a:lnTo>
                <a:lnTo>
                  <a:pt x="336765" y="623843"/>
                </a:lnTo>
                <a:lnTo>
                  <a:pt x="340840" y="616756"/>
                </a:lnTo>
                <a:lnTo>
                  <a:pt x="345496" y="602575"/>
                </a:lnTo>
                <a:lnTo>
                  <a:pt x="345830" y="590659"/>
                </a:lnTo>
                <a:lnTo>
                  <a:pt x="343096" y="578783"/>
                </a:lnTo>
                <a:lnTo>
                  <a:pt x="338834" y="570161"/>
                </a:lnTo>
                <a:close/>
              </a:path>
              <a:path w="1166279" h="774288">
                <a:moveTo>
                  <a:pt x="296342" y="518751"/>
                </a:moveTo>
                <a:lnTo>
                  <a:pt x="252310" y="518751"/>
                </a:lnTo>
                <a:lnTo>
                  <a:pt x="261315" y="520872"/>
                </a:lnTo>
                <a:lnTo>
                  <a:pt x="265023" y="523755"/>
                </a:lnTo>
                <a:lnTo>
                  <a:pt x="271322" y="533940"/>
                </a:lnTo>
                <a:lnTo>
                  <a:pt x="272148" y="539528"/>
                </a:lnTo>
                <a:lnTo>
                  <a:pt x="268655" y="550869"/>
                </a:lnTo>
                <a:lnTo>
                  <a:pt x="264109" y="555848"/>
                </a:lnTo>
                <a:lnTo>
                  <a:pt x="256781" y="560115"/>
                </a:lnTo>
                <a:lnTo>
                  <a:pt x="267271" y="583673"/>
                </a:lnTo>
                <a:lnTo>
                  <a:pt x="271195" y="579419"/>
                </a:lnTo>
                <a:lnTo>
                  <a:pt x="274866" y="576231"/>
                </a:lnTo>
                <a:lnTo>
                  <a:pt x="283476" y="570910"/>
                </a:lnTo>
                <a:lnTo>
                  <a:pt x="289090" y="570161"/>
                </a:lnTo>
                <a:lnTo>
                  <a:pt x="338834" y="570161"/>
                </a:lnTo>
                <a:lnTo>
                  <a:pt x="337099" y="566650"/>
                </a:lnTo>
                <a:lnTo>
                  <a:pt x="328390" y="557353"/>
                </a:lnTo>
                <a:lnTo>
                  <a:pt x="316989" y="551265"/>
                </a:lnTo>
                <a:lnTo>
                  <a:pt x="292095" y="551265"/>
                </a:lnTo>
                <a:lnTo>
                  <a:pt x="296909" y="540018"/>
                </a:lnTo>
                <a:lnTo>
                  <a:pt x="298351" y="528864"/>
                </a:lnTo>
                <a:lnTo>
                  <a:pt x="296342" y="518751"/>
                </a:lnTo>
                <a:close/>
              </a:path>
              <a:path w="1166279" h="774288">
                <a:moveTo>
                  <a:pt x="254292" y="491729"/>
                </a:moveTo>
                <a:lnTo>
                  <a:pt x="216649" y="510534"/>
                </a:lnTo>
                <a:lnTo>
                  <a:pt x="205251" y="539528"/>
                </a:lnTo>
                <a:lnTo>
                  <a:pt x="206079" y="549694"/>
                </a:lnTo>
                <a:lnTo>
                  <a:pt x="209867" y="562972"/>
                </a:lnTo>
                <a:lnTo>
                  <a:pt x="237045" y="551961"/>
                </a:lnTo>
                <a:lnTo>
                  <a:pt x="233997" y="545446"/>
                </a:lnTo>
                <a:lnTo>
                  <a:pt x="233157" y="540018"/>
                </a:lnTo>
                <a:lnTo>
                  <a:pt x="252310" y="518751"/>
                </a:lnTo>
                <a:lnTo>
                  <a:pt x="296342" y="518751"/>
                </a:lnTo>
                <a:lnTo>
                  <a:pt x="296059" y="517322"/>
                </a:lnTo>
                <a:lnTo>
                  <a:pt x="289668" y="504910"/>
                </a:lnTo>
                <a:lnTo>
                  <a:pt x="280112" y="497554"/>
                </a:lnTo>
                <a:lnTo>
                  <a:pt x="266263" y="492387"/>
                </a:lnTo>
                <a:lnTo>
                  <a:pt x="254292" y="491729"/>
                </a:lnTo>
                <a:close/>
              </a:path>
              <a:path w="1166279" h="774288">
                <a:moveTo>
                  <a:pt x="304575" y="549331"/>
                </a:moveTo>
                <a:lnTo>
                  <a:pt x="292095" y="551265"/>
                </a:lnTo>
                <a:lnTo>
                  <a:pt x="316989" y="551265"/>
                </a:lnTo>
                <a:lnTo>
                  <a:pt x="304575" y="549331"/>
                </a:lnTo>
                <a:close/>
              </a:path>
              <a:path w="1166279" h="774288">
                <a:moveTo>
                  <a:pt x="342026" y="434013"/>
                </a:moveTo>
                <a:lnTo>
                  <a:pt x="330891" y="437178"/>
                </a:lnTo>
                <a:lnTo>
                  <a:pt x="316540" y="445511"/>
                </a:lnTo>
                <a:lnTo>
                  <a:pt x="310122" y="455507"/>
                </a:lnTo>
                <a:lnTo>
                  <a:pt x="306465" y="470942"/>
                </a:lnTo>
                <a:lnTo>
                  <a:pt x="309250" y="482673"/>
                </a:lnTo>
                <a:lnTo>
                  <a:pt x="335864" y="514898"/>
                </a:lnTo>
                <a:lnTo>
                  <a:pt x="349895" y="519373"/>
                </a:lnTo>
                <a:lnTo>
                  <a:pt x="361051" y="516748"/>
                </a:lnTo>
                <a:lnTo>
                  <a:pt x="375015" y="509140"/>
                </a:lnTo>
                <a:lnTo>
                  <a:pt x="381944" y="500171"/>
                </a:lnTo>
                <a:lnTo>
                  <a:pt x="353822" y="500171"/>
                </a:lnTo>
                <a:lnTo>
                  <a:pt x="350837" y="498875"/>
                </a:lnTo>
                <a:lnTo>
                  <a:pt x="346824" y="497059"/>
                </a:lnTo>
                <a:lnTo>
                  <a:pt x="342036" y="491624"/>
                </a:lnTo>
                <a:lnTo>
                  <a:pt x="330847" y="473514"/>
                </a:lnTo>
                <a:lnTo>
                  <a:pt x="328142" y="466795"/>
                </a:lnTo>
                <a:lnTo>
                  <a:pt x="328354" y="461550"/>
                </a:lnTo>
                <a:lnTo>
                  <a:pt x="328485" y="459150"/>
                </a:lnTo>
                <a:lnTo>
                  <a:pt x="329971" y="456661"/>
                </a:lnTo>
                <a:lnTo>
                  <a:pt x="335597" y="453181"/>
                </a:lnTo>
                <a:lnTo>
                  <a:pt x="338543" y="452978"/>
                </a:lnTo>
                <a:lnTo>
                  <a:pt x="373418" y="452978"/>
                </a:lnTo>
                <a:lnTo>
                  <a:pt x="370961" y="448834"/>
                </a:lnTo>
                <a:lnTo>
                  <a:pt x="361590" y="439840"/>
                </a:lnTo>
                <a:lnTo>
                  <a:pt x="351437" y="434848"/>
                </a:lnTo>
                <a:lnTo>
                  <a:pt x="342026" y="434013"/>
                </a:lnTo>
                <a:close/>
              </a:path>
              <a:path w="1166279" h="774288">
                <a:moveTo>
                  <a:pt x="373418" y="452978"/>
                </a:moveTo>
                <a:lnTo>
                  <a:pt x="338543" y="452978"/>
                </a:lnTo>
                <a:lnTo>
                  <a:pt x="345478" y="456127"/>
                </a:lnTo>
                <a:lnTo>
                  <a:pt x="350215" y="461550"/>
                </a:lnTo>
                <a:lnTo>
                  <a:pt x="361403" y="479660"/>
                </a:lnTo>
                <a:lnTo>
                  <a:pt x="364147" y="486366"/>
                </a:lnTo>
                <a:lnTo>
                  <a:pt x="364032" y="490722"/>
                </a:lnTo>
                <a:lnTo>
                  <a:pt x="363855" y="493973"/>
                </a:lnTo>
                <a:lnTo>
                  <a:pt x="362343" y="496488"/>
                </a:lnTo>
                <a:lnTo>
                  <a:pt x="356717" y="499968"/>
                </a:lnTo>
                <a:lnTo>
                  <a:pt x="353822" y="500171"/>
                </a:lnTo>
                <a:lnTo>
                  <a:pt x="381944" y="500171"/>
                </a:lnTo>
                <a:lnTo>
                  <a:pt x="382410" y="499567"/>
                </a:lnTo>
                <a:lnTo>
                  <a:pt x="386576" y="485647"/>
                </a:lnTo>
                <a:lnTo>
                  <a:pt x="385127" y="476290"/>
                </a:lnTo>
                <a:lnTo>
                  <a:pt x="380191" y="464399"/>
                </a:lnTo>
                <a:lnTo>
                  <a:pt x="373418" y="452978"/>
                </a:lnTo>
                <a:close/>
              </a:path>
              <a:path w="1166279" h="774288">
                <a:moveTo>
                  <a:pt x="417461" y="382023"/>
                </a:moveTo>
                <a:lnTo>
                  <a:pt x="398284" y="393872"/>
                </a:lnTo>
                <a:lnTo>
                  <a:pt x="414845" y="586594"/>
                </a:lnTo>
                <a:lnTo>
                  <a:pt x="434606" y="574390"/>
                </a:lnTo>
                <a:lnTo>
                  <a:pt x="417461" y="382023"/>
                </a:lnTo>
                <a:close/>
              </a:path>
              <a:path w="1166279" h="774288">
                <a:moveTo>
                  <a:pt x="481425" y="449618"/>
                </a:moveTo>
                <a:lnTo>
                  <a:pt x="470304" y="452771"/>
                </a:lnTo>
                <a:lnTo>
                  <a:pt x="455940" y="461130"/>
                </a:lnTo>
                <a:lnTo>
                  <a:pt x="449503" y="471147"/>
                </a:lnTo>
                <a:lnTo>
                  <a:pt x="445848" y="486525"/>
                </a:lnTo>
                <a:lnTo>
                  <a:pt x="448638" y="498266"/>
                </a:lnTo>
                <a:lnTo>
                  <a:pt x="475300" y="530534"/>
                </a:lnTo>
                <a:lnTo>
                  <a:pt x="489343" y="535033"/>
                </a:lnTo>
                <a:lnTo>
                  <a:pt x="500505" y="532420"/>
                </a:lnTo>
                <a:lnTo>
                  <a:pt x="514460" y="524821"/>
                </a:lnTo>
                <a:lnTo>
                  <a:pt x="521400" y="515830"/>
                </a:lnTo>
                <a:lnTo>
                  <a:pt x="493242" y="515830"/>
                </a:lnTo>
                <a:lnTo>
                  <a:pt x="490220" y="514458"/>
                </a:lnTo>
                <a:lnTo>
                  <a:pt x="486244" y="512718"/>
                </a:lnTo>
                <a:lnTo>
                  <a:pt x="481469" y="507308"/>
                </a:lnTo>
                <a:lnTo>
                  <a:pt x="470281" y="489211"/>
                </a:lnTo>
                <a:lnTo>
                  <a:pt x="467575" y="482480"/>
                </a:lnTo>
                <a:lnTo>
                  <a:pt x="467868" y="474872"/>
                </a:lnTo>
                <a:lnTo>
                  <a:pt x="469341" y="472383"/>
                </a:lnTo>
                <a:lnTo>
                  <a:pt x="475043" y="468865"/>
                </a:lnTo>
                <a:lnTo>
                  <a:pt x="477964" y="468637"/>
                </a:lnTo>
                <a:lnTo>
                  <a:pt x="512848" y="468637"/>
                </a:lnTo>
                <a:lnTo>
                  <a:pt x="510387" y="464482"/>
                </a:lnTo>
                <a:lnTo>
                  <a:pt x="501018" y="455498"/>
                </a:lnTo>
                <a:lnTo>
                  <a:pt x="490829" y="450477"/>
                </a:lnTo>
                <a:lnTo>
                  <a:pt x="481425" y="449618"/>
                </a:lnTo>
                <a:close/>
              </a:path>
              <a:path w="1166279" h="774288">
                <a:moveTo>
                  <a:pt x="512848" y="468637"/>
                </a:moveTo>
                <a:lnTo>
                  <a:pt x="477964" y="468637"/>
                </a:lnTo>
                <a:lnTo>
                  <a:pt x="480949" y="469932"/>
                </a:lnTo>
                <a:lnTo>
                  <a:pt x="484898" y="471786"/>
                </a:lnTo>
                <a:lnTo>
                  <a:pt x="489661" y="477235"/>
                </a:lnTo>
                <a:lnTo>
                  <a:pt x="500849" y="495345"/>
                </a:lnTo>
                <a:lnTo>
                  <a:pt x="503555" y="502076"/>
                </a:lnTo>
                <a:lnTo>
                  <a:pt x="503262" y="509683"/>
                </a:lnTo>
                <a:lnTo>
                  <a:pt x="501789" y="512172"/>
                </a:lnTo>
                <a:lnTo>
                  <a:pt x="496150" y="515652"/>
                </a:lnTo>
                <a:lnTo>
                  <a:pt x="493242" y="515830"/>
                </a:lnTo>
                <a:lnTo>
                  <a:pt x="521400" y="515830"/>
                </a:lnTo>
                <a:lnTo>
                  <a:pt x="521852" y="515244"/>
                </a:lnTo>
                <a:lnTo>
                  <a:pt x="526008" y="501309"/>
                </a:lnTo>
                <a:lnTo>
                  <a:pt x="524547" y="491942"/>
                </a:lnTo>
                <a:lnTo>
                  <a:pt x="519605" y="480043"/>
                </a:lnTo>
                <a:lnTo>
                  <a:pt x="512848" y="468637"/>
                </a:lnTo>
                <a:close/>
              </a:path>
              <a:path w="1166279" h="774288">
                <a:moveTo>
                  <a:pt x="626224" y="265459"/>
                </a:moveTo>
                <a:lnTo>
                  <a:pt x="576878" y="284548"/>
                </a:lnTo>
                <a:lnTo>
                  <a:pt x="551306" y="328685"/>
                </a:lnTo>
                <a:lnTo>
                  <a:pt x="550574" y="338546"/>
                </a:lnTo>
                <a:lnTo>
                  <a:pt x="551423" y="348924"/>
                </a:lnTo>
                <a:lnTo>
                  <a:pt x="564979" y="385400"/>
                </a:lnTo>
                <a:lnTo>
                  <a:pt x="590791" y="417177"/>
                </a:lnTo>
                <a:lnTo>
                  <a:pt x="628623" y="433571"/>
                </a:lnTo>
                <a:lnTo>
                  <a:pt x="640413" y="433692"/>
                </a:lnTo>
                <a:lnTo>
                  <a:pt x="652269" y="431653"/>
                </a:lnTo>
                <a:lnTo>
                  <a:pt x="686133" y="413549"/>
                </a:lnTo>
                <a:lnTo>
                  <a:pt x="695074" y="403434"/>
                </a:lnTo>
                <a:lnTo>
                  <a:pt x="635866" y="403434"/>
                </a:lnTo>
                <a:lnTo>
                  <a:pt x="621421" y="399639"/>
                </a:lnTo>
                <a:lnTo>
                  <a:pt x="594160" y="369439"/>
                </a:lnTo>
                <a:lnTo>
                  <a:pt x="582818" y="334521"/>
                </a:lnTo>
                <a:lnTo>
                  <a:pt x="584095" y="321804"/>
                </a:lnTo>
                <a:lnTo>
                  <a:pt x="590378" y="310800"/>
                </a:lnTo>
                <a:lnTo>
                  <a:pt x="600595" y="302114"/>
                </a:lnTo>
                <a:lnTo>
                  <a:pt x="608063" y="297504"/>
                </a:lnTo>
                <a:lnTo>
                  <a:pt x="615696" y="295663"/>
                </a:lnTo>
                <a:lnTo>
                  <a:pt x="649837" y="295663"/>
                </a:lnTo>
                <a:lnTo>
                  <a:pt x="658969" y="276186"/>
                </a:lnTo>
                <a:lnTo>
                  <a:pt x="647978" y="270022"/>
                </a:lnTo>
                <a:lnTo>
                  <a:pt x="636094" y="266305"/>
                </a:lnTo>
                <a:lnTo>
                  <a:pt x="626224" y="265459"/>
                </a:lnTo>
                <a:close/>
              </a:path>
              <a:path w="1166279" h="774288">
                <a:moveTo>
                  <a:pt x="704481" y="341599"/>
                </a:moveTo>
                <a:lnTo>
                  <a:pt x="671880" y="349790"/>
                </a:lnTo>
                <a:lnTo>
                  <a:pt x="673709" y="355911"/>
                </a:lnTo>
                <a:lnTo>
                  <a:pt x="675421" y="368036"/>
                </a:lnTo>
                <a:lnTo>
                  <a:pt x="647529" y="403172"/>
                </a:lnTo>
                <a:lnTo>
                  <a:pt x="635866" y="403434"/>
                </a:lnTo>
                <a:lnTo>
                  <a:pt x="695074" y="403434"/>
                </a:lnTo>
                <a:lnTo>
                  <a:pt x="701152" y="393751"/>
                </a:lnTo>
                <a:lnTo>
                  <a:pt x="707054" y="379864"/>
                </a:lnTo>
                <a:lnTo>
                  <a:pt x="708386" y="368036"/>
                </a:lnTo>
                <a:lnTo>
                  <a:pt x="707529" y="355280"/>
                </a:lnTo>
                <a:lnTo>
                  <a:pt x="704481" y="341599"/>
                </a:lnTo>
                <a:close/>
              </a:path>
              <a:path w="1166279" h="774288">
                <a:moveTo>
                  <a:pt x="649837" y="295663"/>
                </a:moveTo>
                <a:lnTo>
                  <a:pt x="615696" y="295663"/>
                </a:lnTo>
                <a:lnTo>
                  <a:pt x="631304" y="297568"/>
                </a:lnTo>
                <a:lnTo>
                  <a:pt x="638263" y="301149"/>
                </a:lnTo>
                <a:lnTo>
                  <a:pt x="644359" y="307347"/>
                </a:lnTo>
                <a:lnTo>
                  <a:pt x="649837" y="295663"/>
                </a:lnTo>
                <a:close/>
              </a:path>
              <a:path w="1166279" h="774288">
                <a:moveTo>
                  <a:pt x="738263" y="187167"/>
                </a:moveTo>
                <a:lnTo>
                  <a:pt x="708545" y="205531"/>
                </a:lnTo>
                <a:lnTo>
                  <a:pt x="740308" y="378238"/>
                </a:lnTo>
                <a:lnTo>
                  <a:pt x="770128" y="359823"/>
                </a:lnTo>
                <a:lnTo>
                  <a:pt x="762088" y="321101"/>
                </a:lnTo>
                <a:lnTo>
                  <a:pt x="808711" y="292310"/>
                </a:lnTo>
                <a:lnTo>
                  <a:pt x="756234" y="292310"/>
                </a:lnTo>
                <a:lnTo>
                  <a:pt x="743140" y="229026"/>
                </a:lnTo>
                <a:lnTo>
                  <a:pt x="794879" y="229026"/>
                </a:lnTo>
                <a:lnTo>
                  <a:pt x="738263" y="187167"/>
                </a:lnTo>
                <a:close/>
              </a:path>
              <a:path w="1166279" h="774288">
                <a:moveTo>
                  <a:pt x="872931" y="286735"/>
                </a:moveTo>
                <a:lnTo>
                  <a:pt x="817740" y="286735"/>
                </a:lnTo>
                <a:lnTo>
                  <a:pt x="849426" y="310852"/>
                </a:lnTo>
                <a:lnTo>
                  <a:pt x="880008" y="291967"/>
                </a:lnTo>
                <a:lnTo>
                  <a:pt x="872931" y="286735"/>
                </a:lnTo>
                <a:close/>
              </a:path>
              <a:path w="1166279" h="774288">
                <a:moveTo>
                  <a:pt x="794879" y="229026"/>
                </a:moveTo>
                <a:lnTo>
                  <a:pt x="743140" y="229026"/>
                </a:lnTo>
                <a:lnTo>
                  <a:pt x="794219" y="268840"/>
                </a:lnTo>
                <a:lnTo>
                  <a:pt x="756234" y="292310"/>
                </a:lnTo>
                <a:lnTo>
                  <a:pt x="808711" y="292310"/>
                </a:lnTo>
                <a:lnTo>
                  <a:pt x="817740" y="286735"/>
                </a:lnTo>
                <a:lnTo>
                  <a:pt x="872931" y="286735"/>
                </a:lnTo>
                <a:lnTo>
                  <a:pt x="794879" y="229026"/>
                </a:lnTo>
                <a:close/>
              </a:path>
              <a:path w="1166279" h="774288">
                <a:moveTo>
                  <a:pt x="909741" y="90575"/>
                </a:moveTo>
                <a:lnTo>
                  <a:pt x="861488" y="107928"/>
                </a:lnTo>
                <a:lnTo>
                  <a:pt x="831037" y="145146"/>
                </a:lnTo>
                <a:lnTo>
                  <a:pt x="827129" y="169426"/>
                </a:lnTo>
                <a:lnTo>
                  <a:pt x="827761" y="185570"/>
                </a:lnTo>
                <a:lnTo>
                  <a:pt x="843024" y="222016"/>
                </a:lnTo>
                <a:lnTo>
                  <a:pt x="881555" y="256189"/>
                </a:lnTo>
                <a:lnTo>
                  <a:pt x="905256" y="261609"/>
                </a:lnTo>
                <a:lnTo>
                  <a:pt x="920733" y="261574"/>
                </a:lnTo>
                <a:lnTo>
                  <a:pt x="956965" y="247715"/>
                </a:lnTo>
                <a:lnTo>
                  <a:pt x="976473" y="231342"/>
                </a:lnTo>
                <a:lnTo>
                  <a:pt x="921921" y="231342"/>
                </a:lnTo>
                <a:lnTo>
                  <a:pt x="909694" y="230738"/>
                </a:lnTo>
                <a:lnTo>
                  <a:pt x="876453" y="209782"/>
                </a:lnTo>
                <a:lnTo>
                  <a:pt x="859982" y="175140"/>
                </a:lnTo>
                <a:lnTo>
                  <a:pt x="859892" y="162334"/>
                </a:lnTo>
                <a:lnTo>
                  <a:pt x="862667" y="147825"/>
                </a:lnTo>
                <a:lnTo>
                  <a:pt x="870094" y="137557"/>
                </a:lnTo>
                <a:lnTo>
                  <a:pt x="880986" y="128937"/>
                </a:lnTo>
                <a:lnTo>
                  <a:pt x="889088" y="123933"/>
                </a:lnTo>
                <a:lnTo>
                  <a:pt x="897064" y="121736"/>
                </a:lnTo>
                <a:lnTo>
                  <a:pt x="933191" y="121736"/>
                </a:lnTo>
                <a:lnTo>
                  <a:pt x="945635" y="104498"/>
                </a:lnTo>
                <a:lnTo>
                  <a:pt x="935427" y="97561"/>
                </a:lnTo>
                <a:lnTo>
                  <a:pt x="923624" y="92928"/>
                </a:lnTo>
                <a:lnTo>
                  <a:pt x="909741" y="90575"/>
                </a:lnTo>
                <a:close/>
              </a:path>
              <a:path w="1166279" h="774288">
                <a:moveTo>
                  <a:pt x="993883" y="175140"/>
                </a:moveTo>
                <a:lnTo>
                  <a:pt x="954659" y="175140"/>
                </a:lnTo>
                <a:lnTo>
                  <a:pt x="965568" y="192805"/>
                </a:lnTo>
                <a:lnTo>
                  <a:pt x="963358" y="198724"/>
                </a:lnTo>
                <a:lnTo>
                  <a:pt x="932315" y="228894"/>
                </a:lnTo>
                <a:lnTo>
                  <a:pt x="921921" y="231342"/>
                </a:lnTo>
                <a:lnTo>
                  <a:pt x="976473" y="231342"/>
                </a:lnTo>
                <a:lnTo>
                  <a:pt x="982616" y="224598"/>
                </a:lnTo>
                <a:lnTo>
                  <a:pt x="992778" y="211500"/>
                </a:lnTo>
                <a:lnTo>
                  <a:pt x="999012" y="200174"/>
                </a:lnTo>
                <a:lnTo>
                  <a:pt x="1002817" y="189605"/>
                </a:lnTo>
                <a:lnTo>
                  <a:pt x="993883" y="175140"/>
                </a:lnTo>
                <a:close/>
              </a:path>
              <a:path w="1166279" h="774288">
                <a:moveTo>
                  <a:pt x="968565" y="134144"/>
                </a:moveTo>
                <a:lnTo>
                  <a:pt x="907973" y="171571"/>
                </a:lnTo>
                <a:lnTo>
                  <a:pt x="922464" y="195028"/>
                </a:lnTo>
                <a:lnTo>
                  <a:pt x="954659" y="175140"/>
                </a:lnTo>
                <a:lnTo>
                  <a:pt x="993883" y="175140"/>
                </a:lnTo>
                <a:lnTo>
                  <a:pt x="968565" y="134144"/>
                </a:lnTo>
                <a:close/>
              </a:path>
              <a:path w="1166279" h="774288">
                <a:moveTo>
                  <a:pt x="1061285" y="0"/>
                </a:moveTo>
                <a:lnTo>
                  <a:pt x="1014285" y="16695"/>
                </a:lnTo>
                <a:lnTo>
                  <a:pt x="955116" y="53232"/>
                </a:lnTo>
                <a:lnTo>
                  <a:pt x="1041107" y="192463"/>
                </a:lnTo>
                <a:lnTo>
                  <a:pt x="1069213" y="175102"/>
                </a:lnTo>
                <a:lnTo>
                  <a:pt x="1033322" y="116974"/>
                </a:lnTo>
                <a:lnTo>
                  <a:pt x="1045476" y="109468"/>
                </a:lnTo>
                <a:lnTo>
                  <a:pt x="1050518" y="107080"/>
                </a:lnTo>
                <a:lnTo>
                  <a:pt x="1057757" y="105493"/>
                </a:lnTo>
                <a:lnTo>
                  <a:pt x="1146625" y="105493"/>
                </a:lnTo>
                <a:lnTo>
                  <a:pt x="1124803" y="94761"/>
                </a:lnTo>
                <a:lnTo>
                  <a:pt x="1019594" y="94761"/>
                </a:lnTo>
                <a:lnTo>
                  <a:pt x="997775" y="59430"/>
                </a:lnTo>
                <a:lnTo>
                  <a:pt x="1031113" y="38843"/>
                </a:lnTo>
                <a:lnTo>
                  <a:pt x="1050201" y="31274"/>
                </a:lnTo>
                <a:lnTo>
                  <a:pt x="1097396" y="31274"/>
                </a:lnTo>
                <a:lnTo>
                  <a:pt x="1092246" y="20615"/>
                </a:lnTo>
                <a:lnTo>
                  <a:pt x="1083821" y="10725"/>
                </a:lnTo>
                <a:lnTo>
                  <a:pt x="1073365" y="3704"/>
                </a:lnTo>
                <a:lnTo>
                  <a:pt x="1061285" y="0"/>
                </a:lnTo>
                <a:close/>
              </a:path>
              <a:path w="1166279" h="774288">
                <a:moveTo>
                  <a:pt x="1146625" y="105493"/>
                </a:moveTo>
                <a:lnTo>
                  <a:pt x="1057757" y="105493"/>
                </a:lnTo>
                <a:lnTo>
                  <a:pt x="1061770" y="105683"/>
                </a:lnTo>
                <a:lnTo>
                  <a:pt x="1068375" y="107535"/>
                </a:lnTo>
                <a:lnTo>
                  <a:pt x="1078392" y="111429"/>
                </a:lnTo>
                <a:lnTo>
                  <a:pt x="1093622" y="118180"/>
                </a:lnTo>
                <a:lnTo>
                  <a:pt x="1132649" y="135922"/>
                </a:lnTo>
                <a:lnTo>
                  <a:pt x="1166279" y="115158"/>
                </a:lnTo>
                <a:lnTo>
                  <a:pt x="1146625" y="105493"/>
                </a:lnTo>
                <a:close/>
              </a:path>
              <a:path w="1166279" h="774288">
                <a:moveTo>
                  <a:pt x="933191" y="121736"/>
                </a:moveTo>
                <a:lnTo>
                  <a:pt x="897064" y="121736"/>
                </a:lnTo>
                <a:lnTo>
                  <a:pt x="912787" y="122968"/>
                </a:lnTo>
                <a:lnTo>
                  <a:pt x="919810" y="126080"/>
                </a:lnTo>
                <a:lnTo>
                  <a:pt x="925995" y="131706"/>
                </a:lnTo>
                <a:lnTo>
                  <a:pt x="933191" y="121736"/>
                </a:lnTo>
                <a:close/>
              </a:path>
              <a:path w="1166279" h="774288">
                <a:moveTo>
                  <a:pt x="1097396" y="31274"/>
                </a:moveTo>
                <a:lnTo>
                  <a:pt x="1050201" y="31274"/>
                </a:lnTo>
                <a:lnTo>
                  <a:pt x="1058760" y="33941"/>
                </a:lnTo>
                <a:lnTo>
                  <a:pt x="1062355" y="36951"/>
                </a:lnTo>
                <a:lnTo>
                  <a:pt x="1067828" y="45816"/>
                </a:lnTo>
                <a:lnTo>
                  <a:pt x="1069022" y="49880"/>
                </a:lnTo>
                <a:lnTo>
                  <a:pt x="1068666" y="57804"/>
                </a:lnTo>
                <a:lnTo>
                  <a:pt x="1019594" y="94761"/>
                </a:lnTo>
                <a:lnTo>
                  <a:pt x="1124803" y="94761"/>
                </a:lnTo>
                <a:lnTo>
                  <a:pt x="1088542" y="83179"/>
                </a:lnTo>
                <a:lnTo>
                  <a:pt x="1084206" y="79877"/>
                </a:lnTo>
                <a:lnTo>
                  <a:pt x="1091820" y="70806"/>
                </a:lnTo>
                <a:lnTo>
                  <a:pt x="1097219" y="59571"/>
                </a:lnTo>
                <a:lnTo>
                  <a:pt x="1100500" y="44882"/>
                </a:lnTo>
                <a:lnTo>
                  <a:pt x="1098256" y="33055"/>
                </a:lnTo>
                <a:lnTo>
                  <a:pt x="1097396" y="31274"/>
                </a:lnTo>
                <a:close/>
              </a:path>
            </a:pathLst>
          </a:custGeom>
          <a:solidFill>
            <a:srgbClr val="353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57616" y="4062448"/>
            <a:ext cx="1586865" cy="1535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$5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965835">
              <a:lnSpc>
                <a:spcPct val="100000"/>
              </a:lnSpc>
            </a:pP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$0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7B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400"/>
              </a:lnSpc>
              <a:spcBef>
                <a:spcPts val="51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62237" y="6489191"/>
            <a:ext cx="345694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CQ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earnings</a:t>
            </a:r>
            <a:r>
              <a:rPr sz="900" spc="-3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all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that</a:t>
            </a:r>
            <a:r>
              <a:rPr sz="900" spc="-2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it e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pe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ts</a:t>
            </a:r>
            <a:r>
              <a:rPr sz="900" spc="-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$2.5B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obile</a:t>
            </a:r>
            <a:r>
              <a:rPr sz="900" spc="-3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ad</a:t>
            </a:r>
            <a:r>
              <a:rPr sz="900" spc="5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re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enue</a:t>
            </a:r>
            <a:r>
              <a:rPr sz="900" spc="-2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in</a:t>
            </a:r>
            <a:r>
              <a:rPr sz="900" spc="-10" dirty="0" smtClean="0">
                <a:solidFill>
                  <a:srgbClr val="343D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43D37"/>
                </a:solidFill>
                <a:latin typeface="Arial"/>
                <a:cs typeface="Arial"/>
              </a:rPr>
              <a:t>2011E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514" y="2781637"/>
            <a:ext cx="3638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4514" y="1141251"/>
            <a:ext cx="7348855" cy="6140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" algn="ctr">
              <a:lnSpc>
                <a:spcPct val="100000"/>
              </a:lnSpc>
            </a:pPr>
            <a:r>
              <a:rPr sz="1800" b="1" dirty="0" smtClean="0">
                <a:solidFill>
                  <a:srgbClr val="353B37"/>
                </a:solidFill>
                <a:latin typeface="Arial"/>
                <a:cs typeface="Arial"/>
              </a:rPr>
              <a:t>Glob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800" b="1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Mobile</a:t>
            </a:r>
            <a:r>
              <a:rPr sz="1800" b="1" spc="-9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5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pp</a:t>
            </a:r>
            <a:r>
              <a:rPr sz="18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800" b="1" spc="-8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5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800" b="1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8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4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nu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8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200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r>
              <a:rPr sz="18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4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8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800" b="1" spc="-10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1E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1"/>
              </a:spcBef>
            </a:pPr>
            <a:endParaRPr sz="650"/>
          </a:p>
          <a:p>
            <a:pPr algn="ctr">
              <a:lnSpc>
                <a:spcPct val="100000"/>
              </a:lnSpc>
              <a:tabLst>
                <a:tab pos="513715" algn="l"/>
                <a:tab pos="7322820" algn="l"/>
              </a:tabLst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$15	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83440" y="5585476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85648" y="5585476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07058" y="1897959"/>
            <a:ext cx="1842135" cy="770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55800"/>
              </a:lnSpc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 M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ver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isi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34814" y="2143658"/>
            <a:ext cx="56959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$12B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040"/>
              </a:lnSpc>
            </a:pPr>
            <a:r>
              <a:rPr sz="260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d N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2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3040"/>
              </a:lnSpc>
            </a:pPr>
            <a:r>
              <a:rPr sz="260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za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71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6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pps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s)</a:t>
            </a:r>
            <a:endParaRPr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89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4318" y="4577740"/>
            <a:ext cx="438911" cy="550659"/>
          </a:xfrm>
          <a:custGeom>
            <a:avLst/>
            <a:gdLst/>
            <a:ahLst/>
            <a:cxnLst/>
            <a:rect l="l" t="t" r="r" b="b"/>
            <a:pathLst>
              <a:path w="438911" h="550659">
                <a:moveTo>
                  <a:pt x="0" y="0"/>
                </a:moveTo>
                <a:lnTo>
                  <a:pt x="438911" y="0"/>
                </a:lnTo>
                <a:lnTo>
                  <a:pt x="438911" y="550659"/>
                </a:lnTo>
                <a:lnTo>
                  <a:pt x="0" y="550659"/>
                </a:lnTo>
                <a:lnTo>
                  <a:pt x="0" y="0"/>
                </a:lnTo>
                <a:close/>
              </a:path>
            </a:pathLst>
          </a:custGeom>
          <a:solidFill>
            <a:srgbClr val="9DDE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80616" y="518922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20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0616" y="457962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20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0616" y="3970020"/>
            <a:ext cx="5864555" cy="0"/>
          </a:xfrm>
          <a:custGeom>
            <a:avLst/>
            <a:gdLst/>
            <a:ahLst/>
            <a:cxnLst/>
            <a:rect l="l" t="t" r="r" b="b"/>
            <a:pathLst>
              <a:path w="5864555">
                <a:moveTo>
                  <a:pt x="0" y="0"/>
                </a:moveTo>
                <a:lnTo>
                  <a:pt x="5864555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0616" y="3361944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20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0616" y="2752344"/>
            <a:ext cx="3929024" cy="0"/>
          </a:xfrm>
          <a:custGeom>
            <a:avLst/>
            <a:gdLst/>
            <a:ahLst/>
            <a:cxnLst/>
            <a:rect l="l" t="t" r="r" b="b"/>
            <a:pathLst>
              <a:path w="3929024">
                <a:moveTo>
                  <a:pt x="0" y="0"/>
                </a:moveTo>
                <a:lnTo>
                  <a:pt x="3929024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80616" y="2142744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20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9144">
            <a:solidFill>
              <a:srgbClr val="343D37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4268" y="4774552"/>
            <a:ext cx="435571" cy="414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2094" y="4299191"/>
            <a:ext cx="435571" cy="889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9920" y="2598902"/>
            <a:ext cx="435571" cy="2590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7745" y="3610546"/>
            <a:ext cx="435571" cy="1578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5584" y="4573435"/>
            <a:ext cx="435571" cy="6155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9840" y="3683673"/>
            <a:ext cx="435571" cy="1505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77665" y="4524679"/>
            <a:ext cx="435571" cy="664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5491" y="2617177"/>
            <a:ext cx="435571" cy="257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73317" y="3854310"/>
            <a:ext cx="435571" cy="13346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156" y="5134114"/>
            <a:ext cx="435571" cy="54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23907" y="4820014"/>
            <a:ext cx="28321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7%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72924" y="4344645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70618" y="2644300"/>
            <a:ext cx="817244" cy="2432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% </a:t>
            </a:r>
            <a:r>
              <a:rPr sz="1400" b="1" spc="-1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100" b="1" spc="0" baseline="-5952" dirty="0" smtClean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100" b="1" spc="-7" baseline="-5952" dirty="0" smtClean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endParaRPr sz="2100" baseline="-595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68313" y="3656019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6%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66008" y="4618883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0300" y="3729125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12631" y="4570204"/>
            <a:ext cx="37274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75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03563" y="3899766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50114" y="4915587"/>
            <a:ext cx="28321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1%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7570" y="5068041"/>
            <a:ext cx="642556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22909" algn="l"/>
                <a:tab pos="6412230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0%	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58787" y="4458584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58787" y="3849127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58787" y="3239670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58787" y="2630213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58787" y="2020757"/>
            <a:ext cx="38227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64057" y="5279692"/>
            <a:ext cx="530161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165860" algn="l"/>
                <a:tab pos="2496820" algn="l"/>
                <a:tab pos="3482340" algn="l"/>
                <a:tab pos="4724400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	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o	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V	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et	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Mo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6374" y="2098755"/>
            <a:ext cx="417195" cy="307149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506095" marR="12700" indent="-494030">
              <a:lnSpc>
                <a:spcPts val="162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114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1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Con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n </a:t>
            </a:r>
            <a:r>
              <a:rPr sz="1400" b="1" spc="-3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me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4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b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71557" y="1859610"/>
            <a:ext cx="89382" cy="893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488171" y="1783529"/>
            <a:ext cx="98361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29174" y="1859610"/>
            <a:ext cx="89382" cy="893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45780" y="1783529"/>
            <a:ext cx="85471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745171" y="3555809"/>
            <a:ext cx="1015326" cy="628523"/>
          </a:xfrm>
          <a:custGeom>
            <a:avLst/>
            <a:gdLst/>
            <a:ahLst/>
            <a:cxnLst/>
            <a:rect l="l" t="t" r="r" b="b"/>
            <a:pathLst>
              <a:path w="1015326" h="628523">
                <a:moveTo>
                  <a:pt x="0" y="0"/>
                </a:moveTo>
                <a:lnTo>
                  <a:pt x="1015326" y="0"/>
                </a:lnTo>
                <a:lnTo>
                  <a:pt x="1015326" y="628523"/>
                </a:lnTo>
                <a:lnTo>
                  <a:pt x="0" y="62852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31672" y="1188881"/>
            <a:ext cx="728027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solidFill>
                  <a:srgbClr val="1A1F1B"/>
                </a:solidFill>
                <a:latin typeface="Arial"/>
                <a:cs typeface="Arial"/>
              </a:rPr>
              <a:t>% of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-35" dirty="0" smtClean="0">
                <a:solidFill>
                  <a:srgbClr val="1A1F1B"/>
                </a:solidFill>
                <a:latin typeface="Arial"/>
                <a:cs typeface="Arial"/>
              </a:rPr>
              <a:t>T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i</a:t>
            </a:r>
            <a:r>
              <a:rPr sz="1800" b="1" spc="-5" dirty="0" smtClean="0">
                <a:solidFill>
                  <a:srgbClr val="1A1F1B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Sp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nt in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M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dia</a:t>
            </a:r>
            <a:r>
              <a:rPr sz="1800" b="1" spc="-1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-45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.</a:t>
            </a:r>
            <a:r>
              <a:rPr sz="1800" b="1" spc="4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% of</a:t>
            </a:r>
            <a:r>
              <a:rPr sz="1800" b="1" spc="-7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-55" dirty="0" smtClean="0">
                <a:solidFill>
                  <a:srgbClr val="1A1F1B"/>
                </a:solidFill>
                <a:latin typeface="Arial"/>
                <a:cs typeface="Arial"/>
              </a:rPr>
              <a:t>A</a:t>
            </a:r>
            <a:r>
              <a:rPr sz="1800" b="1" spc="15" dirty="0" smtClean="0">
                <a:solidFill>
                  <a:srgbClr val="1A1F1B"/>
                </a:solidFill>
                <a:latin typeface="Arial"/>
                <a:cs typeface="Arial"/>
              </a:rPr>
              <a:t>d</a:t>
            </a:r>
            <a:r>
              <a:rPr sz="1800" b="1" spc="-20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1A1F1B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ti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ing</a:t>
            </a:r>
            <a:r>
              <a:rPr sz="1800" b="1" spc="5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Sp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nding,</a:t>
            </a:r>
            <a:r>
              <a:rPr sz="1800" b="1" spc="-3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1A1F1B"/>
                </a:solidFill>
                <a:latin typeface="Arial"/>
                <a:cs typeface="Arial"/>
              </a:rPr>
              <a:t>U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SA</a:t>
            </a:r>
            <a:r>
              <a:rPr sz="1800" b="1" spc="-5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1A1F1B"/>
                </a:solidFill>
                <a:latin typeface="Arial"/>
                <a:cs typeface="Arial"/>
              </a:rPr>
              <a:t>20</a:t>
            </a:r>
            <a:r>
              <a:rPr sz="1800" b="1" spc="-105" dirty="0" smtClean="0">
                <a:solidFill>
                  <a:srgbClr val="1A1F1B"/>
                </a:solidFill>
                <a:latin typeface="Arial"/>
                <a:cs typeface="Arial"/>
              </a:rPr>
              <a:t>1</a:t>
            </a:r>
            <a:r>
              <a:rPr sz="1800" b="1" spc="0" dirty="0" smtClean="0">
                <a:solidFill>
                  <a:srgbClr val="1A1F1B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35646" y="3511968"/>
            <a:ext cx="1174432" cy="762000"/>
          </a:xfrm>
          <a:custGeom>
            <a:avLst/>
            <a:gdLst/>
            <a:ahLst/>
            <a:cxnLst/>
            <a:rect l="l" t="t" r="r" b="b"/>
            <a:pathLst>
              <a:path w="1174432" h="762000">
                <a:moveTo>
                  <a:pt x="0" y="0"/>
                </a:moveTo>
                <a:lnTo>
                  <a:pt x="1174432" y="0"/>
                </a:lnTo>
                <a:lnTo>
                  <a:pt x="1174432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9DDE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856047" y="3550577"/>
            <a:ext cx="933450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~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$20B+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75859" y="3857917"/>
            <a:ext cx="89661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ppo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61786" y="4040797"/>
            <a:ext cx="52768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2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84248" y="4299203"/>
            <a:ext cx="478535" cy="379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38172" y="4325620"/>
            <a:ext cx="366941" cy="282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38169" y="4325626"/>
            <a:ext cx="366941" cy="282575"/>
          </a:xfrm>
          <a:custGeom>
            <a:avLst/>
            <a:gdLst/>
            <a:ahLst/>
            <a:cxnLst/>
            <a:rect l="l" t="t" r="r" b="b"/>
            <a:pathLst>
              <a:path w="366941" h="282575">
                <a:moveTo>
                  <a:pt x="0" y="126568"/>
                </a:moveTo>
                <a:lnTo>
                  <a:pt x="91732" y="126568"/>
                </a:lnTo>
                <a:lnTo>
                  <a:pt x="91732" y="0"/>
                </a:lnTo>
                <a:lnTo>
                  <a:pt x="275209" y="0"/>
                </a:lnTo>
                <a:lnTo>
                  <a:pt x="275209" y="126568"/>
                </a:lnTo>
                <a:lnTo>
                  <a:pt x="366941" y="126568"/>
                </a:lnTo>
                <a:lnTo>
                  <a:pt x="183464" y="282574"/>
                </a:lnTo>
                <a:lnTo>
                  <a:pt x="0" y="126568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27732" y="3137915"/>
            <a:ext cx="478535" cy="381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2049" y="3163823"/>
            <a:ext cx="366941" cy="2841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2048" y="3163832"/>
            <a:ext cx="366941" cy="284162"/>
          </a:xfrm>
          <a:custGeom>
            <a:avLst/>
            <a:gdLst/>
            <a:ahLst/>
            <a:cxnLst/>
            <a:rect l="l" t="t" r="r" b="b"/>
            <a:pathLst>
              <a:path w="366941" h="284162">
                <a:moveTo>
                  <a:pt x="0" y="127279"/>
                </a:moveTo>
                <a:lnTo>
                  <a:pt x="91732" y="127279"/>
                </a:lnTo>
                <a:lnTo>
                  <a:pt x="91732" y="0"/>
                </a:lnTo>
                <a:lnTo>
                  <a:pt x="275209" y="0"/>
                </a:lnTo>
                <a:lnTo>
                  <a:pt x="275209" y="127279"/>
                </a:lnTo>
                <a:lnTo>
                  <a:pt x="366941" y="127279"/>
                </a:lnTo>
                <a:lnTo>
                  <a:pt x="183464" y="284162"/>
                </a:lnTo>
                <a:lnTo>
                  <a:pt x="0" y="127279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44590" y="3866382"/>
            <a:ext cx="477011" cy="3886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82085" y="3893007"/>
            <a:ext cx="239516" cy="2920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98558" y="3892968"/>
            <a:ext cx="366941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98564" y="3892971"/>
            <a:ext cx="366941" cy="292100"/>
          </a:xfrm>
          <a:custGeom>
            <a:avLst/>
            <a:gdLst/>
            <a:ahLst/>
            <a:cxnLst/>
            <a:rect l="l" t="t" r="r" b="b"/>
            <a:pathLst>
              <a:path w="366941" h="292100">
                <a:moveTo>
                  <a:pt x="0" y="130835"/>
                </a:moveTo>
                <a:lnTo>
                  <a:pt x="91732" y="130835"/>
                </a:lnTo>
                <a:lnTo>
                  <a:pt x="91732" y="0"/>
                </a:lnTo>
                <a:lnTo>
                  <a:pt x="275209" y="0"/>
                </a:lnTo>
                <a:lnTo>
                  <a:pt x="275209" y="130835"/>
                </a:lnTo>
                <a:lnTo>
                  <a:pt x="366941" y="130835"/>
                </a:lnTo>
                <a:lnTo>
                  <a:pt x="183464" y="292100"/>
                </a:lnTo>
                <a:lnTo>
                  <a:pt x="0" y="130835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23194" y="3810956"/>
            <a:ext cx="918057" cy="0"/>
          </a:xfrm>
          <a:custGeom>
            <a:avLst/>
            <a:gdLst/>
            <a:ahLst/>
            <a:cxnLst/>
            <a:rect l="l" t="t" r="r" b="b"/>
            <a:pathLst>
              <a:path w="918057">
                <a:moveTo>
                  <a:pt x="918057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23194" y="3760946"/>
            <a:ext cx="85725" cy="100012"/>
          </a:xfrm>
          <a:custGeom>
            <a:avLst/>
            <a:gdLst/>
            <a:ahLst/>
            <a:cxnLst/>
            <a:rect l="l" t="t" r="r" b="b"/>
            <a:pathLst>
              <a:path w="85725" h="100012">
                <a:moveTo>
                  <a:pt x="85725" y="0"/>
                </a:moveTo>
                <a:lnTo>
                  <a:pt x="0" y="50012"/>
                </a:lnTo>
                <a:lnTo>
                  <a:pt x="85725" y="100012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05272" y="3201923"/>
            <a:ext cx="478535" cy="379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43447" y="3229355"/>
            <a:ext cx="240360" cy="2826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59831" y="3229394"/>
            <a:ext cx="275209" cy="282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59832" y="3229391"/>
            <a:ext cx="366941" cy="282575"/>
          </a:xfrm>
          <a:custGeom>
            <a:avLst/>
            <a:gdLst/>
            <a:ahLst/>
            <a:cxnLst/>
            <a:rect l="l" t="t" r="r" b="b"/>
            <a:pathLst>
              <a:path w="366941" h="282575">
                <a:moveTo>
                  <a:pt x="366941" y="156006"/>
                </a:moveTo>
                <a:lnTo>
                  <a:pt x="275208" y="156006"/>
                </a:lnTo>
                <a:lnTo>
                  <a:pt x="275208" y="282574"/>
                </a:lnTo>
                <a:lnTo>
                  <a:pt x="91732" y="282574"/>
                </a:lnTo>
                <a:lnTo>
                  <a:pt x="91732" y="156006"/>
                </a:lnTo>
                <a:lnTo>
                  <a:pt x="0" y="156006"/>
                </a:lnTo>
                <a:lnTo>
                  <a:pt x="183476" y="0"/>
                </a:lnTo>
                <a:lnTo>
                  <a:pt x="366941" y="156006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275"/>
              </a:lnSpc>
            </a:pP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275"/>
              </a:lnSpc>
            </a:pP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teri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psi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ile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pen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 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ile</a:t>
            </a:r>
            <a:r>
              <a:rPr sz="28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sage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23491" y="6173299"/>
            <a:ext cx="6932930" cy="286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9855" marR="12700" indent="-97790">
              <a:lnSpc>
                <a:spcPct val="100000"/>
              </a:lnSpc>
            </a:pP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ote: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*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l.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obile)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rea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hed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$30B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SA in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2011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IAB,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rea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hed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$1.6B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IAB.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Print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ludes ne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aga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ine.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$20B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opportunity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ulat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hare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equal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their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spent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48755" y="3204972"/>
            <a:ext cx="478535" cy="377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86843" y="3231845"/>
            <a:ext cx="240449" cy="2827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03365" y="3231769"/>
            <a:ext cx="275209" cy="2825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03367" y="3231767"/>
            <a:ext cx="366941" cy="282575"/>
          </a:xfrm>
          <a:custGeom>
            <a:avLst/>
            <a:gdLst/>
            <a:ahLst/>
            <a:cxnLst/>
            <a:rect l="l" t="t" r="r" b="b"/>
            <a:pathLst>
              <a:path w="366941" h="282575">
                <a:moveTo>
                  <a:pt x="366941" y="156006"/>
                </a:moveTo>
                <a:lnTo>
                  <a:pt x="275208" y="156006"/>
                </a:lnTo>
                <a:lnTo>
                  <a:pt x="275208" y="282574"/>
                </a:lnTo>
                <a:lnTo>
                  <a:pt x="91732" y="282574"/>
                </a:lnTo>
                <a:lnTo>
                  <a:pt x="91732" y="156006"/>
                </a:lnTo>
                <a:lnTo>
                  <a:pt x="0" y="156006"/>
                </a:lnTo>
                <a:lnTo>
                  <a:pt x="183476" y="0"/>
                </a:lnTo>
                <a:lnTo>
                  <a:pt x="366941" y="156006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77228" y="4184903"/>
            <a:ext cx="477005" cy="379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014121" y="4212094"/>
            <a:ext cx="240112" cy="2828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830783" y="4212221"/>
            <a:ext cx="275196" cy="282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30776" y="4212221"/>
            <a:ext cx="366941" cy="282575"/>
          </a:xfrm>
          <a:custGeom>
            <a:avLst/>
            <a:gdLst/>
            <a:ahLst/>
            <a:cxnLst/>
            <a:rect l="l" t="t" r="r" b="b"/>
            <a:pathLst>
              <a:path w="366941" h="282575">
                <a:moveTo>
                  <a:pt x="366941" y="156006"/>
                </a:moveTo>
                <a:lnTo>
                  <a:pt x="275209" y="156006"/>
                </a:lnTo>
                <a:lnTo>
                  <a:pt x="275209" y="282574"/>
                </a:lnTo>
                <a:lnTo>
                  <a:pt x="91732" y="282574"/>
                </a:lnTo>
                <a:lnTo>
                  <a:pt x="91732" y="156006"/>
                </a:lnTo>
                <a:lnTo>
                  <a:pt x="0" y="156006"/>
                </a:lnTo>
                <a:lnTo>
                  <a:pt x="183476" y="0"/>
                </a:lnTo>
                <a:lnTo>
                  <a:pt x="366941" y="156006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310297" y="4213656"/>
            <a:ext cx="275208" cy="282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10296" y="4213652"/>
            <a:ext cx="366941" cy="282575"/>
          </a:xfrm>
          <a:custGeom>
            <a:avLst/>
            <a:gdLst/>
            <a:ahLst/>
            <a:cxnLst/>
            <a:rect l="l" t="t" r="r" b="b"/>
            <a:pathLst>
              <a:path w="366941" h="282575">
                <a:moveTo>
                  <a:pt x="366941" y="156006"/>
                </a:moveTo>
                <a:lnTo>
                  <a:pt x="275209" y="156006"/>
                </a:lnTo>
                <a:lnTo>
                  <a:pt x="275209" y="282574"/>
                </a:lnTo>
                <a:lnTo>
                  <a:pt x="91732" y="282574"/>
                </a:lnTo>
                <a:lnTo>
                  <a:pt x="91732" y="156006"/>
                </a:lnTo>
                <a:lnTo>
                  <a:pt x="0" y="156006"/>
                </a:lnTo>
                <a:lnTo>
                  <a:pt x="183476" y="0"/>
                </a:lnTo>
                <a:lnTo>
                  <a:pt x="366941" y="156006"/>
                </a:lnTo>
                <a:close/>
              </a:path>
            </a:pathLst>
          </a:custGeom>
          <a:ln w="9525">
            <a:solidFill>
              <a:srgbClr val="D0B9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46706" y="4278928"/>
            <a:ext cx="244767" cy="576592"/>
          </a:xfrm>
          <a:custGeom>
            <a:avLst/>
            <a:gdLst/>
            <a:ahLst/>
            <a:cxnLst/>
            <a:rect l="l" t="t" r="r" b="b"/>
            <a:pathLst>
              <a:path w="244767" h="576592">
                <a:moveTo>
                  <a:pt x="244767" y="0"/>
                </a:moveTo>
                <a:lnTo>
                  <a:pt x="0" y="576592"/>
                </a:lnTo>
              </a:path>
            </a:pathLst>
          </a:custGeom>
          <a:ln w="2857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734166" y="4757075"/>
            <a:ext cx="92062" cy="98450"/>
          </a:xfrm>
          <a:custGeom>
            <a:avLst/>
            <a:gdLst/>
            <a:ahLst/>
            <a:cxnLst/>
            <a:rect l="l" t="t" r="r" b="b"/>
            <a:pathLst>
              <a:path w="92062" h="98450">
                <a:moveTo>
                  <a:pt x="0" y="0"/>
                </a:moveTo>
                <a:lnTo>
                  <a:pt x="12534" y="98450"/>
                </a:lnTo>
                <a:lnTo>
                  <a:pt x="92062" y="39077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67387" y="3604564"/>
            <a:ext cx="438912" cy="258013"/>
          </a:xfrm>
          <a:custGeom>
            <a:avLst/>
            <a:gdLst/>
            <a:ahLst/>
            <a:cxnLst/>
            <a:rect l="l" t="t" r="r" b="b"/>
            <a:pathLst>
              <a:path w="438911" h="258013">
                <a:moveTo>
                  <a:pt x="0" y="0"/>
                </a:moveTo>
                <a:lnTo>
                  <a:pt x="438912" y="0"/>
                </a:lnTo>
                <a:lnTo>
                  <a:pt x="438912" y="258013"/>
                </a:lnTo>
                <a:lnTo>
                  <a:pt x="0" y="258013"/>
                </a:lnTo>
                <a:lnTo>
                  <a:pt x="0" y="0"/>
                </a:lnTo>
                <a:close/>
              </a:path>
            </a:pathLst>
          </a:custGeom>
          <a:solidFill>
            <a:srgbClr val="9DDE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17376" y="2451607"/>
            <a:ext cx="88379" cy="734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51718" y="2451798"/>
            <a:ext cx="365760" cy="73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51718" y="2451798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24172" y="2307336"/>
            <a:ext cx="484631" cy="192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20767" y="2338603"/>
            <a:ext cx="88036" cy="7291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55248" y="2338374"/>
            <a:ext cx="365760" cy="731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455248" y="2338374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71315" y="4367784"/>
            <a:ext cx="486150" cy="192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69067" y="4398860"/>
            <a:ext cx="88399" cy="734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03205" y="4399064"/>
            <a:ext cx="365760" cy="731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03205" y="4399064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71315" y="4248911"/>
            <a:ext cx="486150" cy="192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069067" y="4280623"/>
            <a:ext cx="88399" cy="728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703205" y="4280357"/>
            <a:ext cx="365760" cy="73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703205" y="4280357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88991" y="2420099"/>
            <a:ext cx="486150" cy="19354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86235" y="2451735"/>
            <a:ext cx="88907" cy="73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20576" y="2451798"/>
            <a:ext cx="365760" cy="731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20576" y="2451798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90510" y="2307336"/>
            <a:ext cx="486155" cy="1920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88394" y="2338285"/>
            <a:ext cx="88272" cy="73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22380" y="2338374"/>
            <a:ext cx="365760" cy="731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22380" y="2338374"/>
            <a:ext cx="365760" cy="73151"/>
          </a:xfrm>
          <a:custGeom>
            <a:avLst/>
            <a:gdLst/>
            <a:ahLst/>
            <a:cxnLst/>
            <a:rect l="l" t="t" r="r" b="b"/>
            <a:pathLst>
              <a:path w="365760" h="73151">
                <a:moveTo>
                  <a:pt x="0" y="0"/>
                </a:moveTo>
                <a:lnTo>
                  <a:pt x="365760" y="0"/>
                </a:lnTo>
                <a:lnTo>
                  <a:pt x="365760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3BD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600" y="2133600"/>
            <a:ext cx="2300960" cy="914400"/>
          </a:xfrm>
          <a:custGeom>
            <a:avLst/>
            <a:gdLst/>
            <a:ahLst/>
            <a:cxnLst/>
            <a:rect l="l" t="t" r="r" b="b"/>
            <a:pathLst>
              <a:path w="2300960" h="914400">
                <a:moveTo>
                  <a:pt x="0" y="457200"/>
                </a:moveTo>
                <a:lnTo>
                  <a:pt x="15057" y="383040"/>
                </a:lnTo>
                <a:lnTo>
                  <a:pt x="33435" y="347330"/>
                </a:lnTo>
                <a:lnTo>
                  <a:pt x="58652" y="312690"/>
                </a:lnTo>
                <a:lnTo>
                  <a:pt x="90410" y="279238"/>
                </a:lnTo>
                <a:lnTo>
                  <a:pt x="128414" y="247091"/>
                </a:lnTo>
                <a:lnTo>
                  <a:pt x="172368" y="216367"/>
                </a:lnTo>
                <a:lnTo>
                  <a:pt x="221975" y="187184"/>
                </a:lnTo>
                <a:lnTo>
                  <a:pt x="276940" y="159660"/>
                </a:lnTo>
                <a:lnTo>
                  <a:pt x="336967" y="133911"/>
                </a:lnTo>
                <a:lnTo>
                  <a:pt x="401759" y="110057"/>
                </a:lnTo>
                <a:lnTo>
                  <a:pt x="471021" y="88213"/>
                </a:lnTo>
                <a:lnTo>
                  <a:pt x="544455" y="68499"/>
                </a:lnTo>
                <a:lnTo>
                  <a:pt x="621767" y="51032"/>
                </a:lnTo>
                <a:lnTo>
                  <a:pt x="702661" y="35929"/>
                </a:lnTo>
                <a:lnTo>
                  <a:pt x="786839" y="23308"/>
                </a:lnTo>
                <a:lnTo>
                  <a:pt x="874006" y="13287"/>
                </a:lnTo>
                <a:lnTo>
                  <a:pt x="963866" y="5984"/>
                </a:lnTo>
                <a:lnTo>
                  <a:pt x="1056122" y="1515"/>
                </a:lnTo>
                <a:lnTo>
                  <a:pt x="1150480" y="0"/>
                </a:lnTo>
                <a:lnTo>
                  <a:pt x="1244837" y="1515"/>
                </a:lnTo>
                <a:lnTo>
                  <a:pt x="1337094" y="5984"/>
                </a:lnTo>
                <a:lnTo>
                  <a:pt x="1426954" y="13287"/>
                </a:lnTo>
                <a:lnTo>
                  <a:pt x="1514121" y="23308"/>
                </a:lnTo>
                <a:lnTo>
                  <a:pt x="1598299" y="35929"/>
                </a:lnTo>
                <a:lnTo>
                  <a:pt x="1679192" y="51032"/>
                </a:lnTo>
                <a:lnTo>
                  <a:pt x="1756504" y="68499"/>
                </a:lnTo>
                <a:lnTo>
                  <a:pt x="1829939" y="88213"/>
                </a:lnTo>
                <a:lnTo>
                  <a:pt x="1899200" y="110057"/>
                </a:lnTo>
                <a:lnTo>
                  <a:pt x="1963993" y="133911"/>
                </a:lnTo>
                <a:lnTo>
                  <a:pt x="2024019" y="159660"/>
                </a:lnTo>
                <a:lnTo>
                  <a:pt x="2078984" y="187184"/>
                </a:lnTo>
                <a:lnTo>
                  <a:pt x="2128592" y="216367"/>
                </a:lnTo>
                <a:lnTo>
                  <a:pt x="2172546" y="247091"/>
                </a:lnTo>
                <a:lnTo>
                  <a:pt x="2210550" y="279238"/>
                </a:lnTo>
                <a:lnTo>
                  <a:pt x="2242308" y="312690"/>
                </a:lnTo>
                <a:lnTo>
                  <a:pt x="2267524" y="347330"/>
                </a:lnTo>
                <a:lnTo>
                  <a:pt x="2285902" y="383040"/>
                </a:lnTo>
                <a:lnTo>
                  <a:pt x="2297146" y="419702"/>
                </a:lnTo>
                <a:lnTo>
                  <a:pt x="2300960" y="457200"/>
                </a:lnTo>
                <a:lnTo>
                  <a:pt x="2297146" y="494697"/>
                </a:lnTo>
                <a:lnTo>
                  <a:pt x="2285902" y="531359"/>
                </a:lnTo>
                <a:lnTo>
                  <a:pt x="2267524" y="567069"/>
                </a:lnTo>
                <a:lnTo>
                  <a:pt x="2242308" y="601709"/>
                </a:lnTo>
                <a:lnTo>
                  <a:pt x="2210550" y="635161"/>
                </a:lnTo>
                <a:lnTo>
                  <a:pt x="2172546" y="667308"/>
                </a:lnTo>
                <a:lnTo>
                  <a:pt x="2128592" y="698032"/>
                </a:lnTo>
                <a:lnTo>
                  <a:pt x="2078984" y="727215"/>
                </a:lnTo>
                <a:lnTo>
                  <a:pt x="2024019" y="754739"/>
                </a:lnTo>
                <a:lnTo>
                  <a:pt x="1963993" y="780488"/>
                </a:lnTo>
                <a:lnTo>
                  <a:pt x="1899200" y="804342"/>
                </a:lnTo>
                <a:lnTo>
                  <a:pt x="1829939" y="826186"/>
                </a:lnTo>
                <a:lnTo>
                  <a:pt x="1756504" y="845900"/>
                </a:lnTo>
                <a:lnTo>
                  <a:pt x="1679192" y="863367"/>
                </a:lnTo>
                <a:lnTo>
                  <a:pt x="1598299" y="878470"/>
                </a:lnTo>
                <a:lnTo>
                  <a:pt x="1514121" y="891091"/>
                </a:lnTo>
                <a:lnTo>
                  <a:pt x="1426954" y="901112"/>
                </a:lnTo>
                <a:lnTo>
                  <a:pt x="1337094" y="908415"/>
                </a:lnTo>
                <a:lnTo>
                  <a:pt x="1244837" y="912884"/>
                </a:lnTo>
                <a:lnTo>
                  <a:pt x="1150480" y="914400"/>
                </a:lnTo>
                <a:lnTo>
                  <a:pt x="1056122" y="912884"/>
                </a:lnTo>
                <a:lnTo>
                  <a:pt x="963866" y="908415"/>
                </a:lnTo>
                <a:lnTo>
                  <a:pt x="874006" y="901112"/>
                </a:lnTo>
                <a:lnTo>
                  <a:pt x="786839" y="891091"/>
                </a:lnTo>
                <a:lnTo>
                  <a:pt x="702661" y="878470"/>
                </a:lnTo>
                <a:lnTo>
                  <a:pt x="621767" y="863367"/>
                </a:lnTo>
                <a:lnTo>
                  <a:pt x="544455" y="845900"/>
                </a:lnTo>
                <a:lnTo>
                  <a:pt x="471021" y="826186"/>
                </a:lnTo>
                <a:lnTo>
                  <a:pt x="401759" y="804342"/>
                </a:lnTo>
                <a:lnTo>
                  <a:pt x="336967" y="780488"/>
                </a:lnTo>
                <a:lnTo>
                  <a:pt x="276940" y="754739"/>
                </a:lnTo>
                <a:lnTo>
                  <a:pt x="221975" y="727215"/>
                </a:lnTo>
                <a:lnTo>
                  <a:pt x="172368" y="698032"/>
                </a:lnTo>
                <a:lnTo>
                  <a:pt x="128414" y="667308"/>
                </a:lnTo>
                <a:lnTo>
                  <a:pt x="90410" y="635161"/>
                </a:lnTo>
                <a:lnTo>
                  <a:pt x="58652" y="601709"/>
                </a:lnTo>
                <a:lnTo>
                  <a:pt x="33435" y="567069"/>
                </a:lnTo>
                <a:lnTo>
                  <a:pt x="15057" y="531359"/>
                </a:lnTo>
                <a:lnTo>
                  <a:pt x="3813" y="494697"/>
                </a:lnTo>
                <a:lnTo>
                  <a:pt x="0" y="457200"/>
                </a:lnTo>
                <a:close/>
              </a:path>
            </a:pathLst>
          </a:custGeom>
          <a:ln w="28575">
            <a:solidFill>
              <a:srgbClr val="FF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5809434" y="2406958"/>
            <a:ext cx="2073275" cy="436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440"/>
              </a:lnSpc>
              <a:tabLst>
                <a:tab pos="1004569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200" b="1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4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d	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ile</a:t>
            </a:r>
            <a:r>
              <a:rPr sz="12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4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  <a:p>
            <a:pPr marL="62865">
              <a:lnSpc>
                <a:spcPts val="1920"/>
              </a:lnSpc>
              <a:tabLst>
                <a:tab pos="2059939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=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$30B*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u="dash" spc="-5" dirty="0" smtClean="0">
                <a:solidFill>
                  <a:srgbClr val="353B37"/>
                </a:solidFill>
                <a:latin typeface="Arial"/>
                <a:cs typeface="Arial"/>
              </a:rPr>
              <a:t>  </a:t>
            </a:r>
            <a:r>
              <a:rPr sz="1600" b="1" u="dash" spc="-1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=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$1.6B</a:t>
            </a:r>
            <a:r>
              <a:rPr sz="1600" b="1" spc="125" dirty="0" smtClean="0">
                <a:solidFill>
                  <a:srgbClr val="353B37"/>
                </a:solidFill>
                <a:latin typeface="Arial"/>
                <a:cs typeface="Arial"/>
              </a:rPr>
              <a:t>*</a:t>
            </a:r>
            <a:r>
              <a:rPr sz="1600" b="1" u="dash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2219921" y="6447619"/>
            <a:ext cx="623570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hare.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hare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data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eter,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12/11,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obile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dollar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ount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IAB.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276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61" y="113571"/>
            <a:ext cx="8804910" cy="639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ts val="2510"/>
              </a:lnSpc>
            </a:pP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ood</a:t>
            </a:r>
            <a:r>
              <a:rPr sz="22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Bad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apidly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2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obile Internet</a:t>
            </a:r>
            <a:r>
              <a:rPr sz="22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age Surpa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ore</a:t>
            </a:r>
            <a:r>
              <a:rPr sz="22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ighly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onetiz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22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top 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sz="22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age 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2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spc="-19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2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5" dirty="0" smtClean="0">
                <a:solidFill>
                  <a:srgbClr val="FFFFFF"/>
                </a:solidFill>
                <a:latin typeface="Arial"/>
                <a:cs typeface="Arial"/>
              </a:rPr>
              <a:t>2012,</a:t>
            </a:r>
            <a:r>
              <a:rPr sz="22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10" dirty="0" smtClean="0">
                <a:solidFill>
                  <a:srgbClr val="FFFFFF"/>
                </a:solidFill>
                <a:latin typeface="Arial"/>
                <a:cs typeface="Arial"/>
              </a:rPr>
              <a:t>in India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6924" y="4789932"/>
            <a:ext cx="7080504" cy="0"/>
          </a:xfrm>
          <a:custGeom>
            <a:avLst/>
            <a:gdLst/>
            <a:ahLst/>
            <a:cxnLst/>
            <a:rect l="l" t="t" r="r" b="b"/>
            <a:pathLst>
              <a:path w="7080504">
                <a:moveTo>
                  <a:pt x="0" y="0"/>
                </a:moveTo>
                <a:lnTo>
                  <a:pt x="7080504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6924" y="4041647"/>
            <a:ext cx="7080504" cy="0"/>
          </a:xfrm>
          <a:custGeom>
            <a:avLst/>
            <a:gdLst/>
            <a:ahLst/>
            <a:cxnLst/>
            <a:rect l="l" t="t" r="r" b="b"/>
            <a:pathLst>
              <a:path w="7080504">
                <a:moveTo>
                  <a:pt x="0" y="0"/>
                </a:moveTo>
                <a:lnTo>
                  <a:pt x="7080504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8883" y="3293364"/>
            <a:ext cx="2828543" cy="0"/>
          </a:xfrm>
          <a:custGeom>
            <a:avLst/>
            <a:gdLst/>
            <a:ahLst/>
            <a:cxnLst/>
            <a:rect l="l" t="t" r="r" b="b"/>
            <a:pathLst>
              <a:path w="2828544">
                <a:moveTo>
                  <a:pt x="0" y="0"/>
                </a:moveTo>
                <a:lnTo>
                  <a:pt x="2828543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6923" y="3293364"/>
            <a:ext cx="1182624" cy="0"/>
          </a:xfrm>
          <a:custGeom>
            <a:avLst/>
            <a:gdLst/>
            <a:ahLst/>
            <a:cxnLst/>
            <a:rect l="l" t="t" r="r" b="b"/>
            <a:pathLst>
              <a:path w="1182624">
                <a:moveTo>
                  <a:pt x="0" y="0"/>
                </a:moveTo>
                <a:lnTo>
                  <a:pt x="1182624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6924" y="2543555"/>
            <a:ext cx="7080504" cy="0"/>
          </a:xfrm>
          <a:custGeom>
            <a:avLst/>
            <a:gdLst/>
            <a:ahLst/>
            <a:cxnLst/>
            <a:rect l="l" t="t" r="r" b="b"/>
            <a:pathLst>
              <a:path w="7080504">
                <a:moveTo>
                  <a:pt x="0" y="0"/>
                </a:moveTo>
                <a:lnTo>
                  <a:pt x="7080504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6924" y="1795272"/>
            <a:ext cx="7080504" cy="0"/>
          </a:xfrm>
          <a:custGeom>
            <a:avLst/>
            <a:gdLst/>
            <a:ahLst/>
            <a:cxnLst/>
            <a:rect l="l" t="t" r="r" b="b"/>
            <a:pathLst>
              <a:path w="7080504">
                <a:moveTo>
                  <a:pt x="0" y="0"/>
                </a:moveTo>
                <a:lnTo>
                  <a:pt x="7080504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6924" y="5539740"/>
            <a:ext cx="7080504" cy="0"/>
          </a:xfrm>
          <a:custGeom>
            <a:avLst/>
            <a:gdLst/>
            <a:ahLst/>
            <a:cxnLst/>
            <a:rect l="l" t="t" r="r" b="b"/>
            <a:pathLst>
              <a:path w="7080504">
                <a:moveTo>
                  <a:pt x="0" y="0"/>
                </a:moveTo>
                <a:lnTo>
                  <a:pt x="7080504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6924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79676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8523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7371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1647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0496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7820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02096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90943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79792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67116" y="5539740"/>
            <a:ext cx="0" cy="60959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86255" y="1845564"/>
            <a:ext cx="7101840" cy="3643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3018" y="3903291"/>
            <a:ext cx="431800" cy="1752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40%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7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R="0" algn="ctr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20%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7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13030" algn="ctr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87768" y="6475221"/>
            <a:ext cx="1747520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Stat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ounter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lobal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Stat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3018" y="3154344"/>
            <a:ext cx="178943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593725" algn="l"/>
                <a:tab pos="1776095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60%	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916" y="1076537"/>
            <a:ext cx="7800340" cy="1583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88975">
              <a:lnSpc>
                <a:spcPct val="100000"/>
              </a:lnSpc>
            </a:pPr>
            <a:r>
              <a:rPr sz="1800" b="1" dirty="0" smtClean="0">
                <a:solidFill>
                  <a:srgbClr val="353B37"/>
                </a:solidFill>
                <a:latin typeface="Arial"/>
                <a:cs typeface="Arial"/>
              </a:rPr>
              <a:t>India</a:t>
            </a:r>
            <a:r>
              <a:rPr sz="1800" b="1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Int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9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ffic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by </a:t>
            </a:r>
            <a:r>
              <a:rPr sz="1800" b="1" spc="-13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8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esk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top</a:t>
            </a:r>
            <a:r>
              <a:rPr sz="18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4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8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Mobil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 12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r>
              <a:rPr sz="18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6"/>
              </a:spcBef>
            </a:pPr>
            <a:endParaRPr sz="1400"/>
          </a:p>
          <a:p>
            <a:pPr marL="12700">
              <a:lnSpc>
                <a:spcPct val="100000"/>
              </a:lnSpc>
              <a:tabLst>
                <a:tab pos="706755" algn="l"/>
                <a:tab pos="7787005" algn="l"/>
              </a:tabLst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10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%	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7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5730">
              <a:lnSpc>
                <a:spcPct val="1000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80%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3001" y="5642997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72624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4/09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61372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8/09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93568" y="5642997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3191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21938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54135" y="5642997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3758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82505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8/11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14702" y="5642997"/>
            <a:ext cx="534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12/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60000" y="5642997"/>
            <a:ext cx="4203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4/12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8281" y="2707301"/>
            <a:ext cx="254635" cy="192151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 smtClean="0">
                <a:solidFill>
                  <a:srgbClr val="353B37"/>
                </a:solidFill>
                <a:latin typeface="Arial"/>
                <a:cs typeface="Arial"/>
              </a:rPr>
              <a:t>%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6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9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ff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93638" y="3094283"/>
            <a:ext cx="1515745" cy="777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57300"/>
              </a:lnSpc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top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net Mobi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Inte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net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0900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3047"/>
            <a:ext cx="9140951" cy="685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9343" y="2116069"/>
            <a:ext cx="6395720" cy="26441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488950">
              <a:lnSpc>
                <a:spcPct val="108100"/>
              </a:lnSpc>
            </a:pPr>
            <a:r>
              <a:rPr sz="3200" b="1" dirty="0" smtClean="0">
                <a:solidFill>
                  <a:srgbClr val="FFFFFF"/>
                </a:solidFill>
                <a:latin typeface="Arial"/>
                <a:cs typeface="Arial"/>
              </a:rPr>
              <a:t>RE-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-1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b="1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b="1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b="1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Y EVERY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NG*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  <a:p>
            <a:pPr marL="12700" marR="12700" indent="0">
              <a:lnSpc>
                <a:spcPts val="4150"/>
              </a:lnSpc>
              <a:spcBef>
                <a:spcPts val="180"/>
              </a:spcBef>
            </a:pPr>
            <a:r>
              <a:rPr sz="3200" b="1" dirty="0" smtClean="0">
                <a:solidFill>
                  <a:srgbClr val="FFFFFF"/>
                </a:solidFill>
                <a:latin typeface="Arial"/>
                <a:cs typeface="Arial"/>
              </a:rPr>
              <a:t>POWERED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+ CONNEC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b="1" spc="-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200" b="1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sz="3200" b="1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BEAU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– WHERE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NOW…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6488" y="6408009"/>
            <a:ext cx="505904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 smtClean="0">
                <a:solidFill>
                  <a:srgbClr val="FFFFFF"/>
                </a:solidFill>
                <a:latin typeface="Arial"/>
                <a:cs typeface="Arial"/>
              </a:rPr>
              <a:t>*N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ote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9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900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ludes</a:t>
            </a:r>
            <a:r>
              <a:rPr sz="900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ore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lides</a:t>
            </a:r>
            <a:r>
              <a:rPr sz="900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ere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ented</a:t>
            </a:r>
            <a:r>
              <a:rPr sz="900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900" spc="-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onferen</a:t>
            </a:r>
            <a:r>
              <a:rPr sz="9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e,</a:t>
            </a:r>
            <a:r>
              <a:rPr sz="900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ay</a:t>
            </a:r>
            <a:r>
              <a:rPr sz="9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30,</a:t>
            </a:r>
            <a:r>
              <a:rPr sz="9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FFFFF"/>
                </a:solidFill>
                <a:latin typeface="Arial"/>
                <a:cs typeface="Arial"/>
              </a:rPr>
              <a:t>2012.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4825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441" rIns="0" bIns="0" rtlCol="0">
            <a:noAutofit/>
          </a:bodyPr>
          <a:lstStyle/>
          <a:p>
            <a:pPr marL="88900" marR="12700" indent="0">
              <a:lnSpc>
                <a:spcPts val="3190"/>
              </a:lnSpc>
            </a:pP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irst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enerati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e-Imag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ears, Landli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nes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urpasse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2002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644" y="4757928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96A19A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3644" y="4052315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96A19A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3644" y="3346703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96A19A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3644" y="2641092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96A19A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3644" y="1935479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96A19A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3644" y="5465064"/>
            <a:ext cx="6219444" cy="0"/>
          </a:xfrm>
          <a:custGeom>
            <a:avLst/>
            <a:gdLst/>
            <a:ahLst/>
            <a:cxnLst/>
            <a:rect l="l" t="t" r="r" b="b"/>
            <a:pathLst>
              <a:path w="6219444">
                <a:moveTo>
                  <a:pt x="0" y="0"/>
                </a:moveTo>
                <a:lnTo>
                  <a:pt x="6219444" y="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3644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378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0240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9102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964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826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5688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550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3412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2274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1136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9998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8860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722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65847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5446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43088" y="5465064"/>
            <a:ext cx="0" cy="53340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9144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9477" y="4574285"/>
            <a:ext cx="5829300" cy="435863"/>
          </a:xfrm>
          <a:custGeom>
            <a:avLst/>
            <a:gdLst/>
            <a:ahLst/>
            <a:cxnLst/>
            <a:rect l="l" t="t" r="r" b="b"/>
            <a:pathLst>
              <a:path w="5829300" h="435863">
                <a:moveTo>
                  <a:pt x="0" y="435863"/>
                </a:moveTo>
                <a:lnTo>
                  <a:pt x="388620" y="403859"/>
                </a:lnTo>
                <a:lnTo>
                  <a:pt x="777240" y="368807"/>
                </a:lnTo>
                <a:lnTo>
                  <a:pt x="1165860" y="330707"/>
                </a:lnTo>
                <a:lnTo>
                  <a:pt x="1554480" y="297179"/>
                </a:lnTo>
                <a:lnTo>
                  <a:pt x="1943100" y="251459"/>
                </a:lnTo>
                <a:lnTo>
                  <a:pt x="2331720" y="201167"/>
                </a:lnTo>
                <a:lnTo>
                  <a:pt x="2720340" y="160019"/>
                </a:lnTo>
                <a:lnTo>
                  <a:pt x="3108960" y="124967"/>
                </a:lnTo>
                <a:lnTo>
                  <a:pt x="3497579" y="88391"/>
                </a:lnTo>
                <a:lnTo>
                  <a:pt x="3886200" y="39623"/>
                </a:lnTo>
                <a:lnTo>
                  <a:pt x="4274820" y="12191"/>
                </a:lnTo>
                <a:lnTo>
                  <a:pt x="4663440" y="0"/>
                </a:lnTo>
                <a:lnTo>
                  <a:pt x="5052060" y="4571"/>
                </a:lnTo>
                <a:lnTo>
                  <a:pt x="5440680" y="24383"/>
                </a:lnTo>
                <a:lnTo>
                  <a:pt x="5829300" y="44195"/>
                </a:lnTo>
              </a:path>
            </a:pathLst>
          </a:custGeom>
          <a:ln w="56388">
            <a:solidFill>
              <a:srgbClr val="E851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19477" y="2158745"/>
            <a:ext cx="5829300" cy="3265932"/>
          </a:xfrm>
          <a:custGeom>
            <a:avLst/>
            <a:gdLst/>
            <a:ahLst/>
            <a:cxnLst/>
            <a:rect l="l" t="t" r="r" b="b"/>
            <a:pathLst>
              <a:path w="5829300" h="3265932">
                <a:moveTo>
                  <a:pt x="0" y="3265932"/>
                </a:moveTo>
                <a:lnTo>
                  <a:pt x="388620" y="3241548"/>
                </a:lnTo>
                <a:lnTo>
                  <a:pt x="777240" y="3203448"/>
                </a:lnTo>
                <a:lnTo>
                  <a:pt x="1165860" y="3154680"/>
                </a:lnTo>
                <a:lnTo>
                  <a:pt x="1554480" y="3081528"/>
                </a:lnTo>
                <a:lnTo>
                  <a:pt x="1943100" y="2959608"/>
                </a:lnTo>
                <a:lnTo>
                  <a:pt x="2331720" y="2784348"/>
                </a:lnTo>
                <a:lnTo>
                  <a:pt x="2720340" y="2625852"/>
                </a:lnTo>
                <a:lnTo>
                  <a:pt x="3108960" y="2488692"/>
                </a:lnTo>
                <a:lnTo>
                  <a:pt x="3497579" y="2305812"/>
                </a:lnTo>
                <a:lnTo>
                  <a:pt x="3886200" y="2060448"/>
                </a:lnTo>
                <a:lnTo>
                  <a:pt x="4274820" y="1740408"/>
                </a:lnTo>
                <a:lnTo>
                  <a:pt x="4663440" y="1357884"/>
                </a:lnTo>
                <a:lnTo>
                  <a:pt x="5052060" y="923544"/>
                </a:lnTo>
                <a:lnTo>
                  <a:pt x="5440680" y="448056"/>
                </a:lnTo>
                <a:lnTo>
                  <a:pt x="5829300" y="0"/>
                </a:lnTo>
              </a:path>
            </a:pathLst>
          </a:custGeom>
          <a:ln w="38099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59839" y="5343554"/>
            <a:ext cx="12509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3743" y="4637632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3743" y="3931711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3743" y="3225789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13743" y="2519868"/>
            <a:ext cx="47053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75838" y="2436114"/>
            <a:ext cx="32003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6388">
            <a:solidFill>
              <a:srgbClr val="E851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75838" y="2856738"/>
            <a:ext cx="32003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38100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99705" y="1218068"/>
            <a:ext cx="7346950" cy="8204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 smtClean="0">
                <a:solidFill>
                  <a:srgbClr val="353B37"/>
                </a:solidFill>
                <a:latin typeface="Arial"/>
                <a:cs typeface="Arial"/>
              </a:rPr>
              <a:t>Glob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800" b="1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Fi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xe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8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13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phone</a:t>
            </a:r>
            <a:r>
              <a:rPr sz="18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Lin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-4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8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Mobile</a:t>
            </a:r>
            <a:r>
              <a:rPr sz="18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800" b="1" spc="-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iption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 199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8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800" b="1" spc="-10" dirty="0" smtClean="0">
                <a:solidFill>
                  <a:srgbClr val="353B37"/>
                </a:solidFill>
                <a:latin typeface="Arial"/>
                <a:cs typeface="Arial"/>
              </a:rPr>
              <a:t> 2009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31"/>
              </a:spcBef>
            </a:pPr>
            <a:endParaRPr sz="5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26670">
              <a:lnSpc>
                <a:spcPct val="100000"/>
              </a:lnSpc>
              <a:tabLst>
                <a:tab pos="623570" algn="l"/>
                <a:tab pos="6842759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	 	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08222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85645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63068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40491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17914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95337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72759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50182" y="5555384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6037" y="2253002"/>
            <a:ext cx="224790" cy="239141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sta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ll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b="1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ase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400" b="1" spc="1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18575" y="2314858"/>
            <a:ext cx="1942464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pho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Li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18575" y="2735308"/>
            <a:ext cx="1823720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Mo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io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83789" y="4617037"/>
            <a:ext cx="268688" cy="268086"/>
          </a:xfrm>
          <a:custGeom>
            <a:avLst/>
            <a:gdLst/>
            <a:ahLst/>
            <a:cxnLst/>
            <a:rect l="l" t="t" r="r" b="b"/>
            <a:pathLst>
              <a:path w="268688" h="268086">
                <a:moveTo>
                  <a:pt x="0" y="133833"/>
                </a:moveTo>
                <a:lnTo>
                  <a:pt x="6871" y="91256"/>
                </a:lnTo>
                <a:lnTo>
                  <a:pt x="26005" y="54286"/>
                </a:lnTo>
                <a:lnTo>
                  <a:pt x="55180" y="25143"/>
                </a:lnTo>
                <a:lnTo>
                  <a:pt x="92174" y="6049"/>
                </a:lnTo>
                <a:lnTo>
                  <a:pt x="120084" y="0"/>
                </a:lnTo>
                <a:lnTo>
                  <a:pt x="136546" y="569"/>
                </a:lnTo>
                <a:lnTo>
                  <a:pt x="181359" y="10308"/>
                </a:lnTo>
                <a:lnTo>
                  <a:pt x="218317" y="30609"/>
                </a:lnTo>
                <a:lnTo>
                  <a:pt x="246133" y="59565"/>
                </a:lnTo>
                <a:lnTo>
                  <a:pt x="263523" y="95268"/>
                </a:lnTo>
                <a:lnTo>
                  <a:pt x="268688" y="121878"/>
                </a:lnTo>
                <a:lnTo>
                  <a:pt x="268061" y="138046"/>
                </a:lnTo>
                <a:lnTo>
                  <a:pt x="258021" y="182214"/>
                </a:lnTo>
                <a:lnTo>
                  <a:pt x="237268" y="218764"/>
                </a:lnTo>
                <a:lnTo>
                  <a:pt x="207757" y="246262"/>
                </a:lnTo>
                <a:lnTo>
                  <a:pt x="171445" y="263276"/>
                </a:lnTo>
                <a:lnTo>
                  <a:pt x="144424" y="268086"/>
                </a:lnTo>
                <a:lnTo>
                  <a:pt x="128507" y="267416"/>
                </a:lnTo>
                <a:lnTo>
                  <a:pt x="84888" y="257138"/>
                </a:lnTo>
                <a:lnTo>
                  <a:pt x="48680" y="236015"/>
                </a:lnTo>
                <a:lnTo>
                  <a:pt x="21445" y="206044"/>
                </a:lnTo>
                <a:lnTo>
                  <a:pt x="4745" y="169226"/>
                </a:lnTo>
                <a:lnTo>
                  <a:pt x="0" y="133833"/>
                </a:lnTo>
                <a:close/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913436" y="3718510"/>
            <a:ext cx="192405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2002:</a:t>
            </a:r>
            <a:r>
              <a:rPr sz="1600" spc="10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Infle</a:t>
            </a:r>
            <a:r>
              <a:rPr sz="1600" spc="-5" dirty="0" smtClean="0">
                <a:solidFill>
                  <a:srgbClr val="3333CC"/>
                </a:solidFill>
                <a:latin typeface="Arial"/>
                <a:cs typeface="Arial"/>
              </a:rPr>
              <a:t>ct</a:t>
            </a:r>
            <a:r>
              <a:rPr sz="1600" spc="0" dirty="0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on</a:t>
            </a:r>
            <a:r>
              <a:rPr sz="1600" spc="-5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Po</a:t>
            </a:r>
            <a:r>
              <a:rPr sz="1600" spc="0" dirty="0" smtClean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nt</a:t>
            </a:r>
            <a:endParaRPr sz="16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Mobi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 &gt; Landl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85975" y="4201090"/>
            <a:ext cx="0" cy="234861"/>
          </a:xfrm>
          <a:custGeom>
            <a:avLst/>
            <a:gdLst/>
            <a:ahLst/>
            <a:cxnLst/>
            <a:rect l="l" t="t" r="r" b="b"/>
            <a:pathLst>
              <a:path h="234861">
                <a:moveTo>
                  <a:pt x="0" y="0"/>
                </a:moveTo>
                <a:lnTo>
                  <a:pt x="0" y="234861"/>
                </a:lnTo>
              </a:path>
            </a:pathLst>
          </a:custGeom>
          <a:ln w="38100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28831" y="441690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353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700899" y="2335019"/>
            <a:ext cx="1097915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1600" spc="-10" dirty="0" smtClean="0">
                <a:solidFill>
                  <a:srgbClr val="3333CC"/>
                </a:solidFill>
                <a:latin typeface="Arial"/>
                <a:cs typeface="Arial"/>
              </a:rPr>
              <a:t>2009</a:t>
            </a:r>
            <a:endParaRPr sz="160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4.7B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Mob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00899" y="2822696"/>
            <a:ext cx="109791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73219" y="3718595"/>
            <a:ext cx="894715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1600" spc="-10" dirty="0" smtClean="0">
                <a:solidFill>
                  <a:srgbClr val="E85100"/>
                </a:solidFill>
                <a:latin typeface="Arial"/>
                <a:cs typeface="Arial"/>
              </a:rPr>
              <a:t>2006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Landl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50315" y="4206271"/>
            <a:ext cx="93980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60985" marR="12700" indent="-24892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Pea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 1.3B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47660" y="4366145"/>
            <a:ext cx="336143" cy="165506"/>
          </a:xfrm>
          <a:custGeom>
            <a:avLst/>
            <a:gdLst/>
            <a:ahLst/>
            <a:cxnLst/>
            <a:rect l="l" t="t" r="r" b="b"/>
            <a:pathLst>
              <a:path w="336143" h="165506">
                <a:moveTo>
                  <a:pt x="336143" y="0"/>
                </a:moveTo>
                <a:lnTo>
                  <a:pt x="0" y="165506"/>
                </a:lnTo>
              </a:path>
            </a:pathLst>
          </a:custGeom>
          <a:ln w="38100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62213" y="4471968"/>
            <a:ext cx="127787" cy="102539"/>
          </a:xfrm>
          <a:custGeom>
            <a:avLst/>
            <a:gdLst/>
            <a:ahLst/>
            <a:cxnLst/>
            <a:rect l="l" t="t" r="r" b="b"/>
            <a:pathLst>
              <a:path w="127787" h="102539">
                <a:moveTo>
                  <a:pt x="77292" y="0"/>
                </a:moveTo>
                <a:lnTo>
                  <a:pt x="0" y="101765"/>
                </a:lnTo>
                <a:lnTo>
                  <a:pt x="127787" y="102539"/>
                </a:lnTo>
                <a:lnTo>
                  <a:pt x="77292" y="0"/>
                </a:lnTo>
                <a:close/>
              </a:path>
            </a:pathLst>
          </a:custGeom>
          <a:solidFill>
            <a:srgbClr val="353B3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074155" y="6407446"/>
            <a:ext cx="252412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International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ele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uni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ons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nion.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584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sz="3600" dirty="0" smtClean="0"/>
              <a:t>Sources</a:t>
            </a:r>
            <a:endParaRPr lang="en-IE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162800" cy="3139822"/>
          </a:xfrm>
        </p:spPr>
        <p:txBody>
          <a:bodyPr/>
          <a:lstStyle/>
          <a:p>
            <a:r>
              <a:rPr lang="en-IE" sz="2800" dirty="0" smtClean="0"/>
              <a:t>Mary Meeker 2012 Internet trends KPBC</a:t>
            </a:r>
          </a:p>
          <a:p>
            <a:endParaRPr lang="en-IE" sz="2800" dirty="0" smtClean="0"/>
          </a:p>
          <a:p>
            <a:r>
              <a:rPr lang="en-IE" sz="2800" dirty="0" smtClean="0"/>
              <a:t>Report by Forrester for IL on Customer Centric </a:t>
            </a:r>
            <a:r>
              <a:rPr lang="en-IE" sz="2800" dirty="0" err="1" smtClean="0"/>
              <a:t>Stragegies</a:t>
            </a:r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1075199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190"/>
              </a:lnSpc>
            </a:pP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irst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enerati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ears,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ncycl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opedia</a:t>
            </a:r>
            <a:r>
              <a:rPr sz="28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ann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5191" y="4191000"/>
            <a:ext cx="7581900" cy="0"/>
          </a:xfrm>
          <a:custGeom>
            <a:avLst/>
            <a:gdLst/>
            <a:ahLst/>
            <a:cxnLst/>
            <a:rect l="l" t="t" r="r" b="b"/>
            <a:pathLst>
              <a:path w="7581900">
                <a:moveTo>
                  <a:pt x="0" y="0"/>
                </a:moveTo>
                <a:lnTo>
                  <a:pt x="7581900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5191" y="2907792"/>
            <a:ext cx="7581900" cy="0"/>
          </a:xfrm>
          <a:custGeom>
            <a:avLst/>
            <a:gdLst/>
            <a:ahLst/>
            <a:cxnLst/>
            <a:rect l="l" t="t" r="r" b="b"/>
            <a:pathLst>
              <a:path w="7581900">
                <a:moveTo>
                  <a:pt x="0" y="0"/>
                </a:moveTo>
                <a:lnTo>
                  <a:pt x="7581900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191" y="1626107"/>
            <a:ext cx="7581900" cy="0"/>
          </a:xfrm>
          <a:custGeom>
            <a:avLst/>
            <a:gdLst/>
            <a:ahLst/>
            <a:cxnLst/>
            <a:rect l="l" t="t" r="r" b="b"/>
            <a:pathLst>
              <a:path w="7581900">
                <a:moveTo>
                  <a:pt x="0" y="0"/>
                </a:moveTo>
                <a:lnTo>
                  <a:pt x="7581900" y="0"/>
                </a:lnTo>
              </a:path>
            </a:pathLst>
          </a:custGeom>
          <a:ln w="9144">
            <a:solidFill>
              <a:srgbClr val="8C8E8D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191" y="5472684"/>
            <a:ext cx="7581900" cy="0"/>
          </a:xfrm>
          <a:custGeom>
            <a:avLst/>
            <a:gdLst/>
            <a:ahLst/>
            <a:cxnLst/>
            <a:rect l="l" t="t" r="r" b="b"/>
            <a:pathLst>
              <a:path w="7581900">
                <a:moveTo>
                  <a:pt x="0" y="0"/>
                </a:moveTo>
                <a:lnTo>
                  <a:pt x="7581900" y="0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5191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4375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3560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4267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3451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2635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33344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2528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1711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2420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1603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0788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9971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40679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69864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99047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9755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58940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88123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8831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48016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7200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07907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37092" y="5472684"/>
            <a:ext cx="0" cy="62484"/>
          </a:xfrm>
          <a:custGeom>
            <a:avLst/>
            <a:gdLst/>
            <a:ahLst/>
            <a:cxnLst/>
            <a:rect l="l" t="t" r="r" b="b"/>
            <a:pathLst>
              <a:path h="62484">
                <a:moveTo>
                  <a:pt x="0" y="0"/>
                </a:moveTo>
                <a:lnTo>
                  <a:pt x="0" y="62483"/>
                </a:lnTo>
              </a:path>
            </a:pathLst>
          </a:custGeom>
          <a:ln w="9144">
            <a:solidFill>
              <a:srgbClr val="8C8E8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9783" y="2395727"/>
            <a:ext cx="6592824" cy="2872740"/>
          </a:xfrm>
          <a:custGeom>
            <a:avLst/>
            <a:gdLst/>
            <a:ahLst/>
            <a:cxnLst/>
            <a:rect l="l" t="t" r="r" b="b"/>
            <a:pathLst>
              <a:path w="6592824" h="2872740">
                <a:moveTo>
                  <a:pt x="0" y="0"/>
                </a:moveTo>
                <a:lnTo>
                  <a:pt x="329184" y="25908"/>
                </a:lnTo>
                <a:lnTo>
                  <a:pt x="658368" y="50292"/>
                </a:lnTo>
                <a:lnTo>
                  <a:pt x="989076" y="76200"/>
                </a:lnTo>
                <a:lnTo>
                  <a:pt x="1318260" y="827532"/>
                </a:lnTo>
                <a:lnTo>
                  <a:pt x="1647444" y="1389888"/>
                </a:lnTo>
                <a:lnTo>
                  <a:pt x="1978152" y="1667256"/>
                </a:lnTo>
                <a:lnTo>
                  <a:pt x="2307336" y="1859280"/>
                </a:lnTo>
                <a:lnTo>
                  <a:pt x="2636520" y="2025395"/>
                </a:lnTo>
                <a:lnTo>
                  <a:pt x="2967228" y="2179320"/>
                </a:lnTo>
                <a:lnTo>
                  <a:pt x="3296412" y="2321052"/>
                </a:lnTo>
                <a:lnTo>
                  <a:pt x="3625596" y="2423160"/>
                </a:lnTo>
                <a:lnTo>
                  <a:pt x="3956304" y="2500884"/>
                </a:lnTo>
                <a:lnTo>
                  <a:pt x="4285488" y="2564892"/>
                </a:lnTo>
                <a:lnTo>
                  <a:pt x="4614672" y="2621280"/>
                </a:lnTo>
                <a:lnTo>
                  <a:pt x="4945380" y="2671572"/>
                </a:lnTo>
                <a:lnTo>
                  <a:pt x="5274564" y="2723388"/>
                </a:lnTo>
                <a:lnTo>
                  <a:pt x="5603748" y="2775204"/>
                </a:lnTo>
                <a:lnTo>
                  <a:pt x="5932932" y="2813304"/>
                </a:lnTo>
                <a:lnTo>
                  <a:pt x="6263640" y="2843784"/>
                </a:lnTo>
                <a:lnTo>
                  <a:pt x="6592824" y="2872740"/>
                </a:lnTo>
              </a:path>
            </a:pathLst>
          </a:custGeom>
          <a:ln w="27432">
            <a:solidFill>
              <a:srgbClr val="0070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95400" y="2114537"/>
            <a:ext cx="0" cy="219379"/>
          </a:xfrm>
          <a:custGeom>
            <a:avLst/>
            <a:gdLst/>
            <a:ahLst/>
            <a:cxnLst/>
            <a:rect l="l" t="t" r="r" b="b"/>
            <a:pathLst>
              <a:path h="219379">
                <a:moveTo>
                  <a:pt x="0" y="0"/>
                </a:moveTo>
                <a:lnTo>
                  <a:pt x="0" y="219379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53439" y="4281129"/>
            <a:ext cx="6624955" cy="1308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862830" marR="12700" indent="123189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2008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oft Shut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Do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58"/>
              </a:spcBef>
            </a:pPr>
            <a:endParaRPr sz="1400"/>
          </a:p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0337" y="4052609"/>
            <a:ext cx="25082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50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7235" y="2770176"/>
            <a:ext cx="3638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7235" y="1487744"/>
            <a:ext cx="3638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150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0065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69039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8015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46989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35963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4938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13913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02888" y="5577140"/>
            <a:ext cx="4781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5600" y="2092743"/>
            <a:ext cx="254635" cy="291528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Hard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op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Sales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000)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0872" y="1073150"/>
            <a:ext cx="6342380" cy="287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265"/>
              </a:lnSpc>
            </a:pP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Enc</a:t>
            </a:r>
            <a:r>
              <a:rPr sz="1900" b="1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9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oped</a:t>
            </a:r>
            <a:r>
              <a:rPr sz="19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9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900" b="1" spc="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9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9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9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ann</a:t>
            </a:r>
            <a:r>
              <a:rPr sz="19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ca </a:t>
            </a:r>
            <a:r>
              <a:rPr sz="1900" b="1" spc="1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9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d </a:t>
            </a:r>
            <a:r>
              <a:rPr sz="1900" b="1" spc="1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opy</a:t>
            </a:r>
            <a:r>
              <a:rPr sz="19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Sa</a:t>
            </a:r>
            <a:r>
              <a:rPr sz="19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900" b="1" spc="5" dirty="0" smtClean="0">
                <a:solidFill>
                  <a:srgbClr val="353B37"/>
                </a:solidFill>
                <a:latin typeface="Arial"/>
                <a:cs typeface="Arial"/>
              </a:rPr>
              <a:t>es, 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1990 – 20</a:t>
            </a:r>
            <a:r>
              <a:rPr sz="1900" b="1" spc="-10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900" b="1" spc="1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45571" y="1604618"/>
            <a:ext cx="12115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1990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Sales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3495" y="1848456"/>
            <a:ext cx="191833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Pea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120K/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45400" y="2248186"/>
            <a:ext cx="100012" cy="85725"/>
          </a:xfrm>
          <a:custGeom>
            <a:avLst/>
            <a:gdLst/>
            <a:ahLst/>
            <a:cxnLst/>
            <a:rect l="l" t="t" r="r" b="b"/>
            <a:pathLst>
              <a:path w="100012" h="85725">
                <a:moveTo>
                  <a:pt x="100012" y="0"/>
                </a:moveTo>
                <a:lnTo>
                  <a:pt x="49999" y="85725"/>
                </a:lnTo>
                <a:lnTo>
                  <a:pt x="0" y="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884829" y="2004695"/>
            <a:ext cx="2621915" cy="742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700" indent="-1905" algn="ctr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1993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oft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odu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 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opedia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for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PC</a:t>
            </a:r>
            <a:endParaRPr sz="1600">
              <a:latin typeface="Arial"/>
              <a:cs typeface="Arial"/>
            </a:endParaRPr>
          </a:p>
          <a:p>
            <a:pPr marR="635" algn="ctr">
              <a:lnSpc>
                <a:spcPct val="100000"/>
              </a:lnSpc>
            </a:pP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@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$99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449931" y="2381276"/>
            <a:ext cx="255168" cy="228777"/>
          </a:xfrm>
          <a:custGeom>
            <a:avLst/>
            <a:gdLst/>
            <a:ahLst/>
            <a:cxnLst/>
            <a:rect l="l" t="t" r="r" b="b"/>
            <a:pathLst>
              <a:path w="255168" h="228777">
                <a:moveTo>
                  <a:pt x="255168" y="0"/>
                </a:moveTo>
                <a:lnTo>
                  <a:pt x="0" y="228777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9935" y="2515593"/>
            <a:ext cx="97205" cy="94462"/>
          </a:xfrm>
          <a:custGeom>
            <a:avLst/>
            <a:gdLst/>
            <a:ahLst/>
            <a:cxnLst/>
            <a:rect l="l" t="t" r="r" b="b"/>
            <a:pathLst>
              <a:path w="97205" h="94462">
                <a:moveTo>
                  <a:pt x="30441" y="0"/>
                </a:moveTo>
                <a:lnTo>
                  <a:pt x="0" y="94462"/>
                </a:lnTo>
                <a:lnTo>
                  <a:pt x="97205" y="7446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610609" y="3338785"/>
            <a:ext cx="2493645" cy="986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700" indent="0" algn="ctr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2001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Wi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ki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ped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ounded,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9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oda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*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ik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iped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Has 470MM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Month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que U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14901" y="4286209"/>
            <a:ext cx="0" cy="333832"/>
          </a:xfrm>
          <a:custGeom>
            <a:avLst/>
            <a:gdLst/>
            <a:ahLst/>
            <a:cxnLst/>
            <a:rect l="l" t="t" r="r" b="b"/>
            <a:pathLst>
              <a:path h="333832">
                <a:moveTo>
                  <a:pt x="0" y="0"/>
                </a:moveTo>
                <a:lnTo>
                  <a:pt x="0" y="333832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64899" y="4534320"/>
            <a:ext cx="100012" cy="85725"/>
          </a:xfrm>
          <a:custGeom>
            <a:avLst/>
            <a:gdLst/>
            <a:ahLst/>
            <a:cxnLst/>
            <a:rect l="l" t="t" r="r" b="b"/>
            <a:pathLst>
              <a:path w="100012" h="85725">
                <a:moveTo>
                  <a:pt x="100012" y="0"/>
                </a:moveTo>
                <a:lnTo>
                  <a:pt x="49999" y="85725"/>
                </a:lnTo>
                <a:lnTo>
                  <a:pt x="0" y="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39001" y="4762582"/>
            <a:ext cx="0" cy="295478"/>
          </a:xfrm>
          <a:custGeom>
            <a:avLst/>
            <a:gdLst/>
            <a:ahLst/>
            <a:cxnLst/>
            <a:rect l="l" t="t" r="r" b="b"/>
            <a:pathLst>
              <a:path h="295478">
                <a:moveTo>
                  <a:pt x="0" y="0"/>
                </a:moveTo>
                <a:lnTo>
                  <a:pt x="0" y="295478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88988" y="4972338"/>
            <a:ext cx="100012" cy="85725"/>
          </a:xfrm>
          <a:custGeom>
            <a:avLst/>
            <a:gdLst/>
            <a:ahLst/>
            <a:cxnLst/>
            <a:rect l="l" t="t" r="r" b="b"/>
            <a:pathLst>
              <a:path w="100012" h="85725">
                <a:moveTo>
                  <a:pt x="0" y="0"/>
                </a:moveTo>
                <a:lnTo>
                  <a:pt x="50012" y="85725"/>
                </a:lnTo>
                <a:lnTo>
                  <a:pt x="100012" y="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000787" y="3328976"/>
            <a:ext cx="2000250" cy="742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700" indent="-1270" algn="ctr">
              <a:lnSpc>
                <a:spcPct val="100000"/>
              </a:lnSpc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2012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oped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 B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tann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10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Announ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 End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Pr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Edit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553448" y="4286209"/>
            <a:ext cx="0" cy="771855"/>
          </a:xfrm>
          <a:custGeom>
            <a:avLst/>
            <a:gdLst/>
            <a:ahLst/>
            <a:cxnLst/>
            <a:rect l="l" t="t" r="r" b="b"/>
            <a:pathLst>
              <a:path h="771855">
                <a:moveTo>
                  <a:pt x="0" y="0"/>
                </a:moveTo>
                <a:lnTo>
                  <a:pt x="0" y="771855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03449" y="4972338"/>
            <a:ext cx="100012" cy="85725"/>
          </a:xfrm>
          <a:custGeom>
            <a:avLst/>
            <a:gdLst/>
            <a:ahLst/>
            <a:cxnLst/>
            <a:rect l="l" t="t" r="r" b="b"/>
            <a:pathLst>
              <a:path w="100012" h="85725">
                <a:moveTo>
                  <a:pt x="100012" y="0"/>
                </a:moveTo>
                <a:lnTo>
                  <a:pt x="49999" y="85725"/>
                </a:lnTo>
                <a:lnTo>
                  <a:pt x="0" y="0"/>
                </a:lnTo>
              </a:path>
            </a:pathLst>
          </a:custGeom>
          <a:ln w="285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256280" y="6310459"/>
            <a:ext cx="227520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ote: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*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4/12,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ore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global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data.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30488" y="6406993"/>
            <a:ext cx="180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53B37"/>
                </a:solidFill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10530" y="6447619"/>
            <a:ext cx="622109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Kellog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hool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anage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ent,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Shane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reen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tein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helle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ereu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, “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is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 En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lopedia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Britanni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a.”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849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746" rIns="0" bIns="0" rtlCol="0">
            <a:noAutofit/>
          </a:bodyPr>
          <a:lstStyle/>
          <a:p>
            <a:pPr marL="12700" marR="12700">
              <a:lnSpc>
                <a:spcPts val="2740"/>
              </a:lnSpc>
            </a:pP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rst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ene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-Im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agina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Yea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rs,*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pape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enu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7967" y="4459223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7967" y="3747515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7967" y="3037332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7967" y="2327148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7967" y="1616963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9778" y="2604604"/>
            <a:ext cx="155625" cy="2563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7103" y="2463749"/>
            <a:ext cx="155625" cy="2704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4427" y="2232532"/>
            <a:ext cx="155625" cy="29357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41752" y="2048205"/>
            <a:ext cx="155625" cy="3120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9076" y="1880285"/>
            <a:ext cx="155625" cy="3288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16401" y="1711147"/>
            <a:ext cx="155625" cy="3457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3725" y="2021204"/>
            <a:ext cx="155625" cy="3147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91050" y="2035632"/>
            <a:ext cx="155625" cy="31326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28375" y="1976170"/>
            <a:ext cx="155625" cy="3192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65699" y="1850872"/>
            <a:ext cx="155625" cy="3317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3023" y="1800796"/>
            <a:ext cx="155625" cy="33675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0348" y="1857413"/>
            <a:ext cx="155625" cy="33109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77672" y="2170099"/>
            <a:ext cx="155625" cy="2998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14997" y="2700642"/>
            <a:ext cx="155638" cy="24676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52321" y="3405213"/>
            <a:ext cx="155625" cy="17631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9646" y="3549129"/>
            <a:ext cx="155638" cy="16191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86966" y="5166791"/>
            <a:ext cx="155625" cy="1524"/>
          </a:xfrm>
          <a:custGeom>
            <a:avLst/>
            <a:gdLst/>
            <a:ahLst/>
            <a:cxnLst/>
            <a:rect l="l" t="t" r="r" b="b"/>
            <a:pathLst>
              <a:path w="155625" h="1524">
                <a:moveTo>
                  <a:pt x="0" y="1523"/>
                </a:moveTo>
                <a:lnTo>
                  <a:pt x="155625" y="1523"/>
                </a:lnTo>
                <a:lnTo>
                  <a:pt x="155625" y="0"/>
                </a:lnTo>
                <a:lnTo>
                  <a:pt x="0" y="0"/>
                </a:lnTo>
                <a:lnTo>
                  <a:pt x="0" y="1523"/>
                </a:lnTo>
              </a:path>
            </a:pathLst>
          </a:cu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4291" y="5149354"/>
            <a:ext cx="155625" cy="1896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1615" y="5103888"/>
            <a:ext cx="155625" cy="644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98940" y="5031866"/>
            <a:ext cx="155625" cy="1364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36264" y="4840071"/>
            <a:ext cx="155625" cy="3282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3589" y="4584065"/>
            <a:ext cx="155625" cy="5842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0913" y="4661573"/>
            <a:ext cx="155625" cy="5067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48238" y="4741481"/>
            <a:ext cx="155625" cy="42683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5562" y="4652124"/>
            <a:ext cx="155625" cy="5161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22887" y="4495279"/>
            <a:ext cx="155625" cy="6730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0211" y="4277423"/>
            <a:ext cx="155625" cy="8908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97536" y="3969359"/>
            <a:ext cx="155625" cy="1198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34861" y="3661994"/>
            <a:ext cx="155638" cy="15063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72185" y="3502736"/>
            <a:ext cx="155625" cy="16655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9509" y="3558641"/>
            <a:ext cx="155638" cy="16096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46834" y="3335667"/>
            <a:ext cx="155625" cy="18326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67967" y="5169408"/>
            <a:ext cx="6996683" cy="0"/>
          </a:xfrm>
          <a:custGeom>
            <a:avLst/>
            <a:gdLst/>
            <a:ahLst/>
            <a:cxnLst/>
            <a:rect l="l" t="t" r="r" b="b"/>
            <a:pathLst>
              <a:path w="6996683">
                <a:moveTo>
                  <a:pt x="0" y="0"/>
                </a:moveTo>
                <a:lnTo>
                  <a:pt x="6996683" y="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7967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05355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42744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80132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17520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54908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92296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29684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67071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04459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41847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9235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16623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54011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89876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27264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64652" y="5169408"/>
            <a:ext cx="0" cy="53339"/>
          </a:xfrm>
          <a:custGeom>
            <a:avLst/>
            <a:gdLst/>
            <a:ahLst/>
            <a:cxnLst/>
            <a:rect l="l" t="t" r="r" b="b"/>
            <a:pathLst>
              <a:path h="53339">
                <a:moveTo>
                  <a:pt x="0" y="0"/>
                </a:moveTo>
                <a:lnTo>
                  <a:pt x="0" y="5334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92797" y="1107440"/>
            <a:ext cx="7875270" cy="41649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U.S.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1600" b="1" spc="2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Pri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6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3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6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s.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600" b="1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3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6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Sp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600" b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1995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2010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36"/>
              </a:spcBef>
            </a:pPr>
            <a:endParaRPr sz="1100"/>
          </a:p>
          <a:p>
            <a:pPr marL="125095">
              <a:lnSpc>
                <a:spcPct val="100000"/>
              </a:lnSpc>
              <a:tabLst>
                <a:tab pos="574675" algn="l"/>
                <a:tab pos="7571740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5095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5095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5095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5095">
              <a:lnSpc>
                <a:spcPct val="100000"/>
              </a:lnSpc>
              <a:tabLst>
                <a:tab pos="574675" algn="l"/>
                <a:tab pos="7571740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32258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80107" y="6245352"/>
            <a:ext cx="6652259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ote: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*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a’s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fir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appeared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1704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ton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AdAge.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ludes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online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75797" y="5259189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50398" y="5259189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24999" y="5259189"/>
            <a:ext cx="217106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887094" algn="l"/>
                <a:tab pos="1761489" algn="l"/>
              </a:tabLst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99	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01	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444089" y="5686920"/>
            <a:ext cx="89382" cy="8938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25401" y="5686920"/>
            <a:ext cx="89382" cy="893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48801" y="5259189"/>
            <a:ext cx="871219" cy="576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05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8"/>
              </a:spcBef>
            </a:pPr>
            <a:endParaRPr sz="1000"/>
          </a:p>
          <a:p>
            <a:pPr marL="20574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23401" y="5259189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98002" y="5259189"/>
            <a:ext cx="422275" cy="224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8551" y="2060643"/>
            <a:ext cx="224790" cy="255270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S.</a:t>
            </a:r>
            <a:r>
              <a:rPr sz="1400" b="1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4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b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d (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$</a:t>
            </a:r>
            <a:r>
              <a:rPr sz="1400" b="1" spc="1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94248" y="1721054"/>
            <a:ext cx="2007755" cy="1896110"/>
          </a:xfrm>
          <a:custGeom>
            <a:avLst/>
            <a:gdLst/>
            <a:ahLst/>
            <a:cxnLst/>
            <a:rect l="l" t="t" r="r" b="b"/>
            <a:pathLst>
              <a:path w="2007755" h="1896110">
                <a:moveTo>
                  <a:pt x="0" y="0"/>
                </a:moveTo>
                <a:lnTo>
                  <a:pt x="2007755" y="1896110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73124" y="3490214"/>
            <a:ext cx="128879" cy="126961"/>
          </a:xfrm>
          <a:custGeom>
            <a:avLst/>
            <a:gdLst/>
            <a:ahLst/>
            <a:cxnLst/>
            <a:rect l="l" t="t" r="r" b="b"/>
            <a:pathLst>
              <a:path w="128879" h="126961">
                <a:moveTo>
                  <a:pt x="91567" y="0"/>
                </a:moveTo>
                <a:lnTo>
                  <a:pt x="128879" y="126961"/>
                </a:lnTo>
                <a:lnTo>
                  <a:pt x="0" y="96951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94248" y="3170819"/>
            <a:ext cx="1999754" cy="731329"/>
          </a:xfrm>
          <a:custGeom>
            <a:avLst/>
            <a:gdLst/>
            <a:ahLst/>
            <a:cxnLst/>
            <a:rect l="l" t="t" r="r" b="b"/>
            <a:pathLst>
              <a:path w="1999754" h="731329">
                <a:moveTo>
                  <a:pt x="0" y="731329"/>
                </a:moveTo>
                <a:lnTo>
                  <a:pt x="1999754" y="0"/>
                </a:lnTo>
              </a:path>
            </a:pathLst>
          </a:custGeom>
          <a:ln w="38100">
            <a:solidFill>
              <a:srgbClr val="3333CC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63752" y="3147471"/>
            <a:ext cx="130251" cy="125234"/>
          </a:xfrm>
          <a:custGeom>
            <a:avLst/>
            <a:gdLst/>
            <a:ahLst/>
            <a:cxnLst/>
            <a:rect l="l" t="t" r="r" b="b"/>
            <a:pathLst>
              <a:path w="130251" h="125234">
                <a:moveTo>
                  <a:pt x="45808" y="125234"/>
                </a:moveTo>
                <a:lnTo>
                  <a:pt x="130251" y="23355"/>
                </a:lnTo>
                <a:lnTo>
                  <a:pt x="0" y="0"/>
                </a:lnTo>
              </a:path>
            </a:pathLst>
          </a:custGeom>
          <a:ln w="38100">
            <a:solidFill>
              <a:srgbClr val="3333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560702" y="5610833"/>
            <a:ext cx="5821045" cy="5213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r (P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6"/>
              </a:spcBef>
            </a:pPr>
            <a:endParaRPr sz="650"/>
          </a:p>
          <a:p>
            <a:pPr marL="21590">
              <a:lnSpc>
                <a:spcPct val="100000"/>
              </a:lnSpc>
              <a:tabLst>
                <a:tab pos="3303904" algn="l"/>
              </a:tabLst>
            </a:pP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3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b="1" spc="-2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8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(20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6-20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)	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te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-8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400" b="1" spc="5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b="1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b="1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(20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b="1" spc="0" dirty="0" smtClean="0">
                <a:solidFill>
                  <a:srgbClr val="353B37"/>
                </a:solidFill>
                <a:latin typeface="Arial"/>
                <a:cs typeface="Arial"/>
              </a:rPr>
              <a:t>6-20</a:t>
            </a:r>
            <a:r>
              <a:rPr sz="1400" b="1" spc="-15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b="1" spc="-5" dirty="0" smtClean="0">
                <a:solidFill>
                  <a:srgbClr val="353B37"/>
                </a:solidFill>
                <a:latin typeface="Arial"/>
                <a:cs typeface="Arial"/>
              </a:rPr>
              <a:t>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250648" y="6022572"/>
            <a:ext cx="245097" cy="0"/>
          </a:xfrm>
          <a:custGeom>
            <a:avLst/>
            <a:gdLst/>
            <a:ahLst/>
            <a:cxnLst/>
            <a:rect l="l" t="t" r="r" b="b"/>
            <a:pathLst>
              <a:path w="245097">
                <a:moveTo>
                  <a:pt x="0" y="0"/>
                </a:moveTo>
                <a:lnTo>
                  <a:pt x="245097" y="0"/>
                </a:lnTo>
              </a:path>
            </a:pathLst>
          </a:custGeom>
          <a:ln w="19050">
            <a:solidFill>
              <a:srgbClr val="FF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19543" y="5978118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200" y="44449"/>
                </a:lnTo>
                <a:lnTo>
                  <a:pt x="0" y="88899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600" y="6019016"/>
            <a:ext cx="249237" cy="0"/>
          </a:xfrm>
          <a:custGeom>
            <a:avLst/>
            <a:gdLst/>
            <a:ahLst/>
            <a:cxnLst/>
            <a:rect l="l" t="t" r="r" b="b"/>
            <a:pathLst>
              <a:path w="249237">
                <a:moveTo>
                  <a:pt x="0" y="0"/>
                </a:moveTo>
                <a:lnTo>
                  <a:pt x="249237" y="0"/>
                </a:lnTo>
              </a:path>
            </a:pathLst>
          </a:custGeom>
          <a:ln w="19050">
            <a:solidFill>
              <a:srgbClr val="3333CC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5634" y="5974562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ln w="19050">
            <a:solidFill>
              <a:srgbClr val="3333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717001" y="6382511"/>
            <a:ext cx="6816090" cy="286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ing. 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Print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pending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iati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AA); 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pending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endParaRPr sz="900">
              <a:latin typeface="Arial"/>
              <a:cs typeface="Arial"/>
            </a:endParaRPr>
          </a:p>
          <a:p>
            <a:pPr marR="13335" algn="r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Intera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erti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9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Bureau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(IAB).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21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384552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ompu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81815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9352" y="944338"/>
            <a:ext cx="2680970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sk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ops</a:t>
            </a:r>
            <a:r>
              <a:rPr sz="20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No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eboo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ks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2723" y="947902"/>
            <a:ext cx="2723515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2000" spc="-22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ab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0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20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Sm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phone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9255" y="3713042"/>
            <a:ext cx="2706207" cy="2195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680" y="1831467"/>
            <a:ext cx="3402088" cy="188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9495" y="4136047"/>
            <a:ext cx="1847114" cy="14668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3716" y="1881584"/>
            <a:ext cx="3620312" cy="19968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22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1305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889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onne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81815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2748" y="944338"/>
            <a:ext cx="974090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2620" y="947902"/>
            <a:ext cx="904240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4153" y="1862531"/>
            <a:ext cx="2941203" cy="3790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1086" y="1865287"/>
            <a:ext cx="3000755" cy="37904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23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7042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558" y="1679197"/>
            <a:ext cx="77146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50000"/>
              </a:lnSpc>
            </a:pPr>
            <a:r>
              <a:rPr sz="2400" i="1" spc="-5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hop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to</a:t>
            </a:r>
            <a:r>
              <a:rPr sz="2400" i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ewi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wa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y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peopl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2400" i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…</a:t>
            </a:r>
            <a:r>
              <a:rPr sz="2400" i="1" spc="-5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hin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k a </a:t>
            </a:r>
            <a:r>
              <a:rPr sz="2400" i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ope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400" i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 c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onne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wo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wil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400" i="1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hel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2400" i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te</a:t>
            </a:r>
            <a:r>
              <a:rPr sz="2400" i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a str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onge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 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ono</a:t>
            </a:r>
            <a:r>
              <a:rPr sz="2400" i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2400" i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wi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2400" i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au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hen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bu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ine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400" i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ha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 buil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2400" i="1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be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 p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odu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cts 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d s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rv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2400" i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353B37"/>
                </a:solidFill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24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3582" y="4526537"/>
            <a:ext cx="5390515" cy="924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53720" marR="12700" indent="-541655">
              <a:lnSpc>
                <a:spcPct val="150000"/>
              </a:lnSpc>
              <a:tabLst>
                <a:tab pos="354965" algn="l"/>
              </a:tabLst>
            </a:pPr>
            <a:r>
              <a:rPr sz="2000" dirty="0" smtClean="0">
                <a:solidFill>
                  <a:srgbClr val="353B37"/>
                </a:solidFill>
                <a:latin typeface="Arial"/>
                <a:cs typeface="Arial"/>
              </a:rPr>
              <a:t>-	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ark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Zu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ck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erb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20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Founder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O,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Fa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ebook Le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20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20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 S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hareho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der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2000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ay</a:t>
            </a:r>
            <a:r>
              <a:rPr sz="20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2012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72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…R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onne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06451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L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81815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0783" y="944338"/>
            <a:ext cx="2678430" cy="957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42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indent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Bio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phi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em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or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1630" y="947877"/>
            <a:ext cx="348615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ebook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mel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ne)</a:t>
            </a:r>
            <a:endParaRPr sz="1600">
              <a:latin typeface="Arial"/>
              <a:cs typeface="Arial"/>
            </a:endParaRPr>
          </a:p>
          <a:p>
            <a:pPr marL="12700" marR="1270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Bro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lly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idely</a:t>
            </a:r>
            <a:r>
              <a:rPr sz="1400" spc="-1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2834" y="2060052"/>
            <a:ext cx="3393170" cy="398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875" y="2060362"/>
            <a:ext cx="3285457" cy="3986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25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697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401" rIns="0" bIns="0" rtlCol="0">
            <a:noAutofit/>
          </a:bodyPr>
          <a:lstStyle/>
          <a:p>
            <a:pPr marL="889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52544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12" y="929704"/>
            <a:ext cx="372491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0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gio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4446" y="933243"/>
            <a:ext cx="261937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tte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al-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por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ia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bile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1411" y="4042333"/>
            <a:ext cx="3433482" cy="2149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2503" y="4167518"/>
            <a:ext cx="3369637" cy="1933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212" y="2135149"/>
            <a:ext cx="2668765" cy="1991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0487" y="2060219"/>
            <a:ext cx="3435604" cy="2340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26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4053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ng…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447" y="2122728"/>
            <a:ext cx="3982313" cy="2535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5100" y="4763621"/>
            <a:ext cx="2073821" cy="1447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95759" y="4724404"/>
            <a:ext cx="1747256" cy="1525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5050" y="1182615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7105" y="983488"/>
            <a:ext cx="138493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R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7727" y="987026"/>
            <a:ext cx="297370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note)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Pi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ure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9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bled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Sear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2876" y="2126261"/>
            <a:ext cx="3027641" cy="4023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27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7317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ng…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1182" y="963128"/>
            <a:ext cx="3500754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Pai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lies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dios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8813" y="907288"/>
            <a:ext cx="323850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0" marR="12700" indent="581660">
              <a:lnSpc>
                <a:spcPct val="9990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Paper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by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ft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ee…)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ble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(S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-114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Art 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here</a:t>
            </a:r>
            <a:r>
              <a:rPr sz="1400" spc="-6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lly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9054" y="2099373"/>
            <a:ext cx="3123443" cy="4227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0194" y="2147477"/>
            <a:ext cx="3100120" cy="3912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28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4999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0826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0421" y="983488"/>
            <a:ext cx="291719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4445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lly 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sf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iles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lop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1960" y="987026"/>
            <a:ext cx="3691254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0" marR="12700" indent="1270" algn="ctr">
              <a:lnSpc>
                <a:spcPct val="9990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tag</a:t>
            </a:r>
            <a:r>
              <a:rPr sz="1600" spc="-10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.am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Camer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a+</a:t>
            </a:r>
            <a:r>
              <a:rPr sz="16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tamati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…)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45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ou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(S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ant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1232" y="2295512"/>
            <a:ext cx="2943221" cy="3476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0166" y="2184594"/>
            <a:ext cx="3871296" cy="3869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29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48522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Rectangle 2"/>
          <p:cNvSpPr/>
          <p:nvPr/>
        </p:nvSpPr>
        <p:spPr>
          <a:xfrm>
            <a:off x="533400" y="1218139"/>
            <a:ext cx="8153400" cy="410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265" marR="27241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900" algn="l"/>
              </a:tabLst>
            </a:pP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lang="en-US" b="1" spc="5" dirty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lang="en-US" b="1" spc="-10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c S</a:t>
            </a:r>
            <a:r>
              <a:rPr lang="en-US" b="1" spc="-5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b="1" spc="5" dirty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lang="en-US" b="1" spc="-5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lang="en-US" b="1" spc="-15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– 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t G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h 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ma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lang="en-US" spc="-35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obus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, 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ap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dop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n S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n E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rl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lang="en-US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5" dirty="0" smtClean="0">
                <a:solidFill>
                  <a:srgbClr val="353B37"/>
                </a:solidFill>
                <a:latin typeface="Arial"/>
                <a:cs typeface="Arial"/>
              </a:rPr>
              <a:t>ages</a:t>
            </a:r>
          </a:p>
          <a:p>
            <a:pPr marL="469265" marR="27241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900" algn="l"/>
              </a:tabLst>
            </a:pPr>
            <a:r>
              <a:rPr lang="en-US" spc="5" dirty="0" smtClean="0">
                <a:solidFill>
                  <a:srgbClr val="353B37"/>
                </a:solidFill>
                <a:latin typeface="Arial"/>
                <a:cs typeface="Arial"/>
              </a:rPr>
              <a:t>Mobile communications – a revolution in front of our eyes</a:t>
            </a:r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endParaRPr lang="en-US" b="1" dirty="0" smtClean="0">
              <a:solidFill>
                <a:srgbClr val="353B37"/>
              </a:solidFill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r>
              <a:rPr lang="en-US" b="1" dirty="0" smtClean="0">
                <a:solidFill>
                  <a:srgbClr val="353B37"/>
                </a:solidFill>
                <a:latin typeface="Arial"/>
                <a:cs typeface="Arial"/>
              </a:rPr>
              <a:t>Reimagining </a:t>
            </a:r>
            <a:r>
              <a:rPr lang="en-US" b="1" dirty="0" smtClean="0">
                <a:solidFill>
                  <a:srgbClr val="353B37"/>
                </a:solidFill>
                <a:latin typeface="Arial"/>
                <a:cs typeface="Arial"/>
              </a:rPr>
              <a:t>almost </a:t>
            </a:r>
            <a:r>
              <a:rPr lang="en-US" b="1" dirty="0" smtClean="0">
                <a:solidFill>
                  <a:srgbClr val="353B37"/>
                </a:solidFill>
                <a:latin typeface="Arial"/>
                <a:cs typeface="Arial"/>
              </a:rPr>
              <a:t>everything</a:t>
            </a:r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endParaRPr lang="en-US" b="1" dirty="0">
              <a:solidFill>
                <a:srgbClr val="353B37"/>
              </a:solidFill>
              <a:latin typeface="Arial"/>
              <a:cs typeface="Arial"/>
            </a:endParaRPr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r>
              <a:rPr lang="en-US" b="1" dirty="0" smtClean="0">
                <a:solidFill>
                  <a:srgbClr val="353B37"/>
                </a:solidFill>
                <a:latin typeface="Arial"/>
                <a:cs typeface="Arial"/>
              </a:rPr>
              <a:t>What could this mean for your business</a:t>
            </a:r>
            <a:r>
              <a:rPr lang="en-US" b="1" dirty="0" smtClean="0">
                <a:solidFill>
                  <a:srgbClr val="353B37"/>
                </a:solidFill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353B37"/>
              </a:buClr>
              <a:buFont typeface="Arial"/>
              <a:buAutoNum type="arabicParenR"/>
            </a:pPr>
            <a:endParaRPr lang="en-US" sz="800" dirty="0"/>
          </a:p>
          <a:p>
            <a:pPr>
              <a:lnSpc>
                <a:spcPts val="1400"/>
              </a:lnSpc>
              <a:spcBef>
                <a:spcPts val="96"/>
              </a:spcBef>
              <a:buClr>
                <a:srgbClr val="353B37"/>
              </a:buClr>
              <a:buFont typeface="Arial"/>
              <a:buAutoNum type="arabicParenR"/>
            </a:pPr>
            <a:endParaRPr lang="en-US" sz="1050" dirty="0"/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b="1" spc="5" dirty="0">
                <a:solidFill>
                  <a:srgbClr val="353B37"/>
                </a:solidFill>
                <a:latin typeface="Arial"/>
                <a:cs typeface="Arial"/>
              </a:rPr>
              <a:t>cono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my</a:t>
            </a:r>
            <a:r>
              <a:rPr lang="en-US" b="1" spc="-4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lang="en-US" b="1" spc="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xe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lang="en-US" spc="-25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ends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lang="en-US" spc="-2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h N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ega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7"/>
              </a:spcBef>
              <a:buClr>
                <a:srgbClr val="353B37"/>
              </a:buClr>
              <a:buFont typeface="Arial"/>
              <a:buAutoNum type="arabicParenR"/>
            </a:pPr>
            <a:endParaRPr lang="en-US" sz="200" dirty="0"/>
          </a:p>
          <a:p>
            <a:pPr>
              <a:lnSpc>
                <a:spcPts val="1000"/>
              </a:lnSpc>
              <a:buClr>
                <a:srgbClr val="353B37"/>
              </a:buClr>
              <a:buFont typeface="Arial"/>
              <a:buAutoNum type="arabicParenR"/>
            </a:pPr>
            <a:endParaRPr lang="en-US" sz="800" dirty="0"/>
          </a:p>
          <a:p>
            <a:pPr>
              <a:lnSpc>
                <a:spcPts val="1000"/>
              </a:lnSpc>
              <a:buClr>
                <a:srgbClr val="353B37"/>
              </a:buClr>
              <a:buFont typeface="Arial"/>
              <a:buAutoNum type="arabicParenR"/>
            </a:pPr>
            <a:endParaRPr lang="en-US" sz="800" dirty="0"/>
          </a:p>
          <a:p>
            <a:pPr marL="469900" marR="12700" indent="-457834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r>
              <a:rPr lang="en-US" b="1" spc="-10" dirty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USA,</a:t>
            </a:r>
            <a:r>
              <a:rPr lang="en-US" b="1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b="1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b="1" spc="5" dirty="0">
                <a:solidFill>
                  <a:srgbClr val="353B37"/>
                </a:solidFill>
                <a:latin typeface="Arial"/>
                <a:cs typeface="Arial"/>
              </a:rPr>
              <a:t>nc</a:t>
            </a:r>
            <a:r>
              <a:rPr lang="en-US" b="1" spc="-10" dirty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’</a:t>
            </a:r>
            <a:r>
              <a:rPr lang="en-US" b="1" spc="-5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lang="en-US" b="1" spc="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A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spc="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e E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xc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bou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n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Tech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lang="en-US" spc="-2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A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spc="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e W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rri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lang="en-US" spc="-15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abou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n O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he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lang="en-US" spc="-5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eas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353B37"/>
              </a:buClr>
              <a:buFont typeface="Arial"/>
              <a:buAutoNum type="arabicParenR"/>
            </a:pPr>
            <a:endParaRPr lang="en-US" sz="800" dirty="0"/>
          </a:p>
          <a:p>
            <a:pPr>
              <a:lnSpc>
                <a:spcPts val="1400"/>
              </a:lnSpc>
              <a:spcBef>
                <a:spcPts val="96"/>
              </a:spcBef>
              <a:buClr>
                <a:srgbClr val="353B37"/>
              </a:buClr>
              <a:buFont typeface="Arial"/>
              <a:buAutoNum type="arabicParenR"/>
            </a:pPr>
            <a:endParaRPr lang="en-US" sz="1050" dirty="0"/>
          </a:p>
          <a:p>
            <a:pPr marL="469265" indent="-457200">
              <a:lnSpc>
                <a:spcPct val="100000"/>
              </a:lnSpc>
              <a:buClr>
                <a:srgbClr val="353B37"/>
              </a:buClr>
              <a:buFont typeface="Arial"/>
              <a:buAutoNum type="arabicParenR"/>
              <a:tabLst>
                <a:tab pos="469265" algn="l"/>
              </a:tabLst>
            </a:pP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lang="en-US" b="1" spc="5" dirty="0">
                <a:solidFill>
                  <a:srgbClr val="353B37"/>
                </a:solidFill>
                <a:latin typeface="Arial"/>
                <a:cs typeface="Arial"/>
              </a:rPr>
              <a:t>ubb</a:t>
            </a:r>
            <a:r>
              <a:rPr lang="en-US" b="1" spc="-10" dirty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lang="en-US" b="1" spc="-2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353B37"/>
                </a:solidFill>
                <a:latin typeface="Arial"/>
                <a:cs typeface="Arial"/>
              </a:rPr>
              <a:t>– 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lang="en-US" spc="5" dirty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lang="en-US" spc="-10" dirty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lang="en-US" dirty="0">
                <a:solidFill>
                  <a:srgbClr val="353B37"/>
                </a:solidFill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712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651" rIns="0" bIns="0" rtlCol="0">
            <a:noAutofit/>
          </a:bodyPr>
          <a:lstStyle/>
          <a:p>
            <a:pPr marL="213995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83272" y="2026245"/>
            <a:ext cx="2940979" cy="4226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5050" y="1031393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6448" y="938952"/>
            <a:ext cx="1726564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R="0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nd-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338" y="942491"/>
            <a:ext cx="282384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Path)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e-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ry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ul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edia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Sear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6159" y="2318410"/>
            <a:ext cx="3872761" cy="3224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30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23236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3145" rIns="0" bIns="0" rtlCol="0">
            <a:noAutofit/>
          </a:bodyPr>
          <a:lstStyle/>
          <a:p>
            <a:pPr marL="889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apboo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3207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8536" y="1032557"/>
            <a:ext cx="184213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R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2789" y="1036095"/>
            <a:ext cx="213487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514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514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Pinte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st)</a:t>
            </a:r>
            <a:endParaRPr sz="1600">
              <a:latin typeface="Arial"/>
              <a:cs typeface="Arial"/>
            </a:endParaRPr>
          </a:p>
          <a:p>
            <a:pPr marL="12065" marR="12700" indent="-5334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Pin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ollow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4155" y="2239924"/>
            <a:ext cx="3629616" cy="325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7449" y="2238006"/>
            <a:ext cx="4007843" cy="3250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31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7542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842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Maga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77196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6580" y="1111963"/>
            <a:ext cx="162496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R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Piles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Print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5545" y="1115502"/>
            <a:ext cx="285369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(F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ipboa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d)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ent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7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nali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here</a:t>
            </a: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eo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dio)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573" y="2709862"/>
            <a:ext cx="3965951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0009" y="2830826"/>
            <a:ext cx="4471387" cy="238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32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8292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6144" y="1236018"/>
            <a:ext cx="974090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4949" y="1239581"/>
            <a:ext cx="3585210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Am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20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Ki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2000" spc="-1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pp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e </a:t>
            </a:r>
            <a:r>
              <a:rPr sz="2000" spc="-5" dirty="0" smtClean="0">
                <a:solidFill>
                  <a:srgbClr val="353B37"/>
                </a:solidFill>
                <a:latin typeface="Arial"/>
                <a:cs typeface="Arial"/>
              </a:rPr>
              <a:t>iB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oo</a:t>
            </a:r>
            <a:r>
              <a:rPr sz="2000" spc="5" dirty="0" smtClean="0">
                <a:solidFill>
                  <a:srgbClr val="353B37"/>
                </a:solidFill>
                <a:latin typeface="Arial"/>
                <a:cs typeface="Arial"/>
              </a:rPr>
              <a:t>ks</a:t>
            </a:r>
            <a:r>
              <a:rPr sz="2000" spc="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928" y="2669108"/>
            <a:ext cx="3577289" cy="2380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7037" y="2363837"/>
            <a:ext cx="3352799" cy="3346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33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4986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5050" y="986697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3666" y="931694"/>
            <a:ext cx="251206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indent="-635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Alb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ores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Pla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2914" y="935343"/>
            <a:ext cx="376174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254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Spotif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…)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hrou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rien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 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abled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3184" y="1984021"/>
            <a:ext cx="3611690" cy="203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3184" y="4041444"/>
            <a:ext cx="3611686" cy="210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6732" y="2551440"/>
            <a:ext cx="4260714" cy="3047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Mu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34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63744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5050" y="986697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103" y="931694"/>
            <a:ext cx="289369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ape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6548" y="935261"/>
            <a:ext cx="355600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SoundCloud)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Edit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pload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9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07" rIns="0" bIns="0" rtlCol="0">
            <a:noAutofit/>
          </a:bodyPr>
          <a:lstStyle/>
          <a:p>
            <a:pPr marL="194945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ound…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6762" y="2595562"/>
            <a:ext cx="2619375" cy="2619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9051" y="2610002"/>
            <a:ext cx="4195827" cy="2727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35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83391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5050" y="1155081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1471" y="931694"/>
            <a:ext cx="157797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Big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 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ribu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6086" y="935233"/>
            <a:ext cx="329628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upac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@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hel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a…)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3D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ble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olo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Bringing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59187" y="4091103"/>
            <a:ext cx="3032400" cy="215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9819" y="1972285"/>
            <a:ext cx="3032402" cy="2174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395" y="2492133"/>
            <a:ext cx="3769245" cy="269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36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8701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526" rIns="0" bIns="0" rtlCol="0">
            <a:noAutofit/>
          </a:bodyPr>
          <a:lstStyle/>
          <a:p>
            <a:pPr marL="173355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deo…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65183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1831" y="975653"/>
            <a:ext cx="241617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ail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9846" y="979191"/>
            <a:ext cx="262636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8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ou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ube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Netfl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…)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ible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25833" y="2093760"/>
            <a:ext cx="2806913" cy="1871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704" y="2326485"/>
            <a:ext cx="3933812" cy="2952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85066" y="3991787"/>
            <a:ext cx="2923599" cy="2259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37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777377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951" rIns="0" bIns="0" rtlCol="0">
            <a:noAutofit/>
          </a:bodyPr>
          <a:lstStyle/>
          <a:p>
            <a:pPr marL="10668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odu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0826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0244" y="1018057"/>
            <a:ext cx="223774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1270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uip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8982" y="1021595"/>
            <a:ext cx="324739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0" marR="12700" indent="237490">
              <a:lnSpc>
                <a:spcPct val="9990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alCam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4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ddy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oP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o…)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ara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rding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l-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5438" y="4553686"/>
            <a:ext cx="3218311" cy="1621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3901" y="2155782"/>
            <a:ext cx="1473200" cy="220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1082" y="2157357"/>
            <a:ext cx="1473200" cy="2209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765" y="2516675"/>
            <a:ext cx="3621882" cy="3104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38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2002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005" rIns="0" bIns="0" rtlCol="0">
            <a:noAutofit/>
          </a:bodyPr>
          <a:lstStyle/>
          <a:p>
            <a:pPr marL="106680">
              <a:lnSpc>
                <a:spcPct val="100000"/>
              </a:lnSpc>
            </a:pPr>
            <a:r>
              <a:rPr sz="26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f D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600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za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f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‘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0826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3575" y="1018057"/>
            <a:ext cx="2451735" cy="561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lenn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ox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318" y="1021595"/>
            <a:ext cx="396811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6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BTV</a:t>
            </a:r>
            <a:r>
              <a:rPr sz="16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ta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30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Sub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rib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sts,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GB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erially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2300" y="2460901"/>
            <a:ext cx="3867150" cy="2903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5588" y="2078050"/>
            <a:ext cx="3634873" cy="3668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39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378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3047"/>
            <a:ext cx="9140951" cy="685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9343" y="2697448"/>
            <a:ext cx="7207250" cy="1588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08000"/>
              </a:lnSpc>
            </a:pPr>
            <a:r>
              <a:rPr sz="3200" b="1" dirty="0" smtClean="0">
                <a:solidFill>
                  <a:srgbClr val="FFFFFF"/>
                </a:solidFill>
                <a:latin typeface="Arial"/>
                <a:cs typeface="Arial"/>
              </a:rPr>
              <a:t>BAS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32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ERNET</a:t>
            </a:r>
            <a:r>
              <a:rPr sz="3200" b="1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GROW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H RE</a:t>
            </a:r>
            <a:r>
              <a:rPr sz="3200" b="1" spc="-1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ROBUS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b="1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RAP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E ADOP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b="1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TIL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EAR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Y S</a:t>
            </a:r>
            <a:r>
              <a:rPr sz="3200" b="1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034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231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5050" y="1128744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87851" y="931694"/>
            <a:ext cx="2104390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1442" y="935233"/>
            <a:ext cx="344424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317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(Ch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l…)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0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ery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nmen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2344" y="4116895"/>
            <a:ext cx="3488134" cy="1955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726" y="1912754"/>
            <a:ext cx="3430790" cy="1952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1926" y="3967495"/>
            <a:ext cx="3430790" cy="2211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1323" y="1911913"/>
            <a:ext cx="3490069" cy="2053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40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97878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5050" y="1128744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1079" y="931694"/>
            <a:ext cx="327723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ear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gra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Pre-Set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rol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4034" y="935343"/>
            <a:ext cx="430466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8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ou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ube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Channe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her</a:t>
            </a:r>
            <a:r>
              <a:rPr sz="16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9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eam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ream…)</a:t>
            </a:r>
            <a:endParaRPr sz="1600">
              <a:latin typeface="Arial"/>
              <a:cs typeface="Arial"/>
            </a:endParaRPr>
          </a:p>
          <a:p>
            <a:pPr marR="0" algn="ctr">
              <a:lnSpc>
                <a:spcPts val="168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Big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0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V…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2561" y="4003337"/>
            <a:ext cx="3178762" cy="255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95042" y="4266406"/>
            <a:ext cx="2356336" cy="1767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808" y="2746832"/>
            <a:ext cx="3550548" cy="2362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6844" y="1821046"/>
            <a:ext cx="2895555" cy="2114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41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44124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ommun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on…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67243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6560" y="1056594"/>
            <a:ext cx="226631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indent="635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7648" y="1083381"/>
            <a:ext cx="292989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r…)</a:t>
            </a:r>
            <a:endParaRPr sz="1600">
              <a:latin typeface="Arial"/>
              <a:cs typeface="Arial"/>
            </a:endParaRPr>
          </a:p>
          <a:p>
            <a:pPr marL="12700" marR="12700" indent="-635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h-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o-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lk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7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age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Pi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ure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Gr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up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1809" y="2530157"/>
            <a:ext cx="3987794" cy="2990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906" y="2524599"/>
            <a:ext cx="1876409" cy="3042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5112" y="2821269"/>
            <a:ext cx="1739727" cy="2600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42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95294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4768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-5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-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av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30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ff</a:t>
            </a:r>
            <a:r>
              <a:rPr sz="3000" spc="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000" spc="0" dirty="0" smtClean="0">
                <a:solidFill>
                  <a:srgbClr val="FFFFFF"/>
                </a:solidFill>
                <a:latin typeface="Arial"/>
                <a:cs typeface="Arial"/>
              </a:rPr>
              <a:t>o…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983247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4689" y="907288"/>
            <a:ext cx="268986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635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pies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ap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3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,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por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9649" y="910826"/>
            <a:ext cx="258572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7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e)</a:t>
            </a:r>
            <a:endParaRPr sz="1600">
              <a:latin typeface="Arial"/>
              <a:cs typeface="Arial"/>
            </a:endParaRPr>
          </a:p>
          <a:p>
            <a:pPr marL="12065" marR="12700" indent="635" algn="ctr">
              <a:lnSpc>
                <a:spcPts val="1680"/>
              </a:lnSpc>
              <a:spcBef>
                <a:spcPts val="55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er-Gen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ap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Li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-Sour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ic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683" y="1984805"/>
            <a:ext cx="3583198" cy="4196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67208" y="2274698"/>
            <a:ext cx="4378084" cy="3291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43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84416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123901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0384" y="928197"/>
            <a:ext cx="323786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Pro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1770" y="931735"/>
            <a:ext cx="384492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90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254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(B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her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Repo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inion-O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ien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ed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ul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edia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bile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abl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48862" y="2120931"/>
            <a:ext cx="3588263" cy="393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0534" y="1950284"/>
            <a:ext cx="3316471" cy="4160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44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73305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mp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emen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5542" y="1135888"/>
            <a:ext cx="283718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0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indent="635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able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9336" y="1135888"/>
            <a:ext cx="3738879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065" marR="12700" indent="-2540" algn="ctr">
              <a:lnSpc>
                <a:spcPct val="9990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Hou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ngs Lane…)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orm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1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-An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-Buy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8533" y="2230158"/>
            <a:ext cx="2706686" cy="211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295" y="2407437"/>
            <a:ext cx="1498465" cy="1952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5271" y="2400657"/>
            <a:ext cx="1763147" cy="1075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2508" y="3668636"/>
            <a:ext cx="1565071" cy="2139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4674" y="4345477"/>
            <a:ext cx="2642853" cy="1690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45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73521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lli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g a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ab…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143000"/>
            <a:ext cx="0" cy="4883683"/>
          </a:xfrm>
          <a:custGeom>
            <a:avLst/>
            <a:gdLst/>
            <a:ahLst/>
            <a:cxnLst/>
            <a:rect l="l" t="t" r="r" b="b"/>
            <a:pathLst>
              <a:path h="4883683">
                <a:moveTo>
                  <a:pt x="0" y="0"/>
                </a:moveTo>
                <a:lnTo>
                  <a:pt x="0" y="4883683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84808" y="1215274"/>
            <a:ext cx="2548890" cy="1201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ring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urs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9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ot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is</a:t>
            </a:r>
            <a:r>
              <a:rPr sz="14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7525" y="1218812"/>
            <a:ext cx="293179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63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Ube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 marR="12700" indent="705485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e-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ll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ronic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0072" y="2855175"/>
            <a:ext cx="4372178" cy="2165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1962" y="2736139"/>
            <a:ext cx="3774561" cy="2612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46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49819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18745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952088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9619" y="941438"/>
            <a:ext cx="276161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oli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ered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ernal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gine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3566" y="944976"/>
            <a:ext cx="405892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(H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id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Ele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Car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g-in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rain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eg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nera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Bra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oof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ro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4495" y="2009686"/>
            <a:ext cx="3047996" cy="1875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781" y="4041660"/>
            <a:ext cx="3047970" cy="1821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8129" y="3847953"/>
            <a:ext cx="2016988" cy="13206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4194" y="2536380"/>
            <a:ext cx="4140211" cy="13492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428" y="3883799"/>
            <a:ext cx="2124035" cy="12853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47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1618345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 P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4489" y="1135888"/>
            <a:ext cx="324104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Big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0626" y="1139426"/>
            <a:ext cx="363347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8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p…)</a:t>
            </a:r>
            <a:endParaRPr sz="1600">
              <a:latin typeface="Arial"/>
              <a:cs typeface="Arial"/>
            </a:endParaRPr>
          </a:p>
          <a:p>
            <a:pPr marL="12700" marR="12700" algn="ctr">
              <a:lnSpc>
                <a:spcPts val="1680"/>
              </a:lnSpc>
              <a:spcBef>
                <a:spcPts val="55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ie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ures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ily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56895" y="2495676"/>
            <a:ext cx="3981961" cy="2986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337" y="2459456"/>
            <a:ext cx="4067175" cy="2990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48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384696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oupon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8498" y="1135888"/>
            <a:ext cx="311213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0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n-Per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ily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orgo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5551" y="1139426"/>
            <a:ext cx="302514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R="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oupon…)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nali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are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400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Grou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-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801" y="2494720"/>
            <a:ext cx="3951170" cy="2986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0754" y="4269803"/>
            <a:ext cx="3657599" cy="2039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2815" y="2393999"/>
            <a:ext cx="3492978" cy="1812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49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893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0632" y="6291071"/>
            <a:ext cx="6993890" cy="4235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72465" marR="12700" indent="-660400" algn="r">
              <a:lnSpc>
                <a:spcPct val="100000"/>
              </a:lnSpc>
            </a:pP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ote: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*N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igeria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/ Iran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data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12/10;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ther 8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ountrie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’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data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12/11,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2.3B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global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8%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/Y</a:t>
            </a:r>
            <a:r>
              <a:rPr sz="9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gro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rate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ba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the late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ailable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data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12/11,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 12/10).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nited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ations</a:t>
            </a:r>
            <a:r>
              <a:rPr sz="9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International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ele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uni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ons</a:t>
            </a:r>
            <a:r>
              <a:rPr sz="9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nion,</a:t>
            </a:r>
            <a:endParaRPr sz="900">
              <a:latin typeface="Arial"/>
              <a:cs typeface="Arial"/>
            </a:endParaRPr>
          </a:p>
          <a:p>
            <a:pPr marR="12700" algn="r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internet</a:t>
            </a:r>
            <a:r>
              <a:rPr sz="900" spc="-1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orld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tat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6680">
              <a:lnSpc>
                <a:spcPts val="3040"/>
              </a:lnSpc>
            </a:pP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oba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t U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600" spc="-190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2600">
              <a:latin typeface="Arial"/>
              <a:cs typeface="Arial"/>
            </a:endParaRPr>
          </a:p>
          <a:p>
            <a:pPr marL="106680">
              <a:lnSpc>
                <a:spcPts val="3040"/>
              </a:lnSpc>
            </a:pP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5" dirty="0" smtClean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6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294" y="1844859"/>
            <a:ext cx="525145" cy="247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50" dirty="0" smtClean="0">
                <a:latin typeface="Arial"/>
                <a:cs typeface="Arial"/>
              </a:rPr>
              <a:t>R</a:t>
            </a:r>
            <a:r>
              <a:rPr sz="1550" b="1" spc="10" dirty="0" smtClean="0">
                <a:latin typeface="Arial"/>
                <a:cs typeface="Arial"/>
              </a:rPr>
              <a:t>a</a:t>
            </a:r>
            <a:r>
              <a:rPr sz="1550" b="1" spc="25" dirty="0" smtClean="0">
                <a:latin typeface="Arial"/>
                <a:cs typeface="Arial"/>
              </a:rPr>
              <a:t>n</a:t>
            </a:r>
            <a:r>
              <a:rPr sz="1550" b="1" spc="5" dirty="0" smtClean="0">
                <a:latin typeface="Arial"/>
                <a:cs typeface="Arial"/>
              </a:rPr>
              <a:t>k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0688" y="1844859"/>
            <a:ext cx="800100" cy="247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50" dirty="0" smtClean="0">
                <a:latin typeface="Arial"/>
                <a:cs typeface="Arial"/>
              </a:rPr>
              <a:t>C</a:t>
            </a:r>
            <a:r>
              <a:rPr sz="1550" b="1" spc="25" dirty="0" smtClean="0">
                <a:latin typeface="Arial"/>
                <a:cs typeface="Arial"/>
              </a:rPr>
              <a:t>oun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-20" dirty="0" smtClean="0">
                <a:latin typeface="Arial"/>
                <a:cs typeface="Arial"/>
              </a:rPr>
              <a:t>r</a:t>
            </a:r>
            <a:r>
              <a:rPr sz="1550" b="1" spc="5" dirty="0" smtClean="0">
                <a:latin typeface="Arial"/>
                <a:cs typeface="Arial"/>
              </a:rPr>
              <a:t>y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1996" y="1555940"/>
            <a:ext cx="1256665" cy="536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7465" marR="12700" indent="-25400">
              <a:lnSpc>
                <a:spcPct val="111200"/>
              </a:lnSpc>
            </a:pPr>
            <a:r>
              <a:rPr sz="1550" b="1" spc="10" dirty="0" smtClean="0">
                <a:latin typeface="Arial"/>
                <a:cs typeface="Arial"/>
              </a:rPr>
              <a:t>201</a:t>
            </a:r>
            <a:r>
              <a:rPr sz="1550" b="1" spc="5" dirty="0" smtClean="0">
                <a:latin typeface="Arial"/>
                <a:cs typeface="Arial"/>
              </a:rPr>
              <a:t>1</a:t>
            </a:r>
            <a:r>
              <a:rPr sz="1550" b="1" spc="-30" dirty="0" smtClean="0">
                <a:latin typeface="Arial"/>
                <a:cs typeface="Arial"/>
              </a:rPr>
              <a:t> </a:t>
            </a:r>
            <a:r>
              <a:rPr sz="1550" b="1" spc="-45" dirty="0" smtClean="0">
                <a:latin typeface="Arial"/>
                <a:cs typeface="Arial"/>
              </a:rPr>
              <a:t>I</a:t>
            </a:r>
            <a:r>
              <a:rPr sz="1550" b="1" spc="25" dirty="0" smtClean="0">
                <a:latin typeface="Arial"/>
                <a:cs typeface="Arial"/>
              </a:rPr>
              <a:t>n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10" dirty="0" smtClean="0">
                <a:latin typeface="Arial"/>
                <a:cs typeface="Arial"/>
              </a:rPr>
              <a:t>e</a:t>
            </a:r>
            <a:r>
              <a:rPr sz="1550" b="1" spc="-20" dirty="0" smtClean="0">
                <a:latin typeface="Arial"/>
                <a:cs typeface="Arial"/>
              </a:rPr>
              <a:t>r</a:t>
            </a:r>
            <a:r>
              <a:rPr sz="1550" b="1" spc="25" dirty="0" smtClean="0">
                <a:latin typeface="Arial"/>
                <a:cs typeface="Arial"/>
              </a:rPr>
              <a:t>n</a:t>
            </a:r>
            <a:r>
              <a:rPr sz="1550" b="1" spc="10" dirty="0" smtClean="0">
                <a:latin typeface="Arial"/>
                <a:cs typeface="Arial"/>
              </a:rPr>
              <a:t>et</a:t>
            </a:r>
            <a:r>
              <a:rPr sz="1550" b="1" spc="5" dirty="0" smtClean="0">
                <a:latin typeface="Arial"/>
                <a:cs typeface="Arial"/>
              </a:rPr>
              <a:t> </a:t>
            </a:r>
            <a:r>
              <a:rPr sz="1550" b="1" spc="50" dirty="0" smtClean="0">
                <a:latin typeface="Arial"/>
                <a:cs typeface="Arial"/>
              </a:rPr>
              <a:t>U</a:t>
            </a:r>
            <a:r>
              <a:rPr sz="1550" b="1" spc="10" dirty="0" smtClean="0">
                <a:latin typeface="Arial"/>
                <a:cs typeface="Arial"/>
              </a:rPr>
              <a:t>se</a:t>
            </a:r>
            <a:r>
              <a:rPr sz="1550" b="1" spc="-20" dirty="0" smtClean="0">
                <a:latin typeface="Arial"/>
                <a:cs typeface="Arial"/>
              </a:rPr>
              <a:t>r</a:t>
            </a:r>
            <a:r>
              <a:rPr sz="1550" b="1" spc="5" dirty="0" smtClean="0">
                <a:latin typeface="Arial"/>
                <a:cs typeface="Arial"/>
              </a:rPr>
              <a:t>s</a:t>
            </a:r>
            <a:r>
              <a:rPr sz="1550" b="1" spc="-30" dirty="0" smtClean="0">
                <a:latin typeface="Arial"/>
                <a:cs typeface="Arial"/>
              </a:rPr>
              <a:t> </a:t>
            </a:r>
            <a:r>
              <a:rPr sz="1550" b="1" spc="-25" dirty="0" smtClean="0">
                <a:latin typeface="Arial"/>
                <a:cs typeface="Arial"/>
              </a:rPr>
              <a:t>(MM</a:t>
            </a:r>
            <a:r>
              <a:rPr sz="1550" b="1" spc="10" dirty="0" smtClean="0">
                <a:latin typeface="Arial"/>
                <a:cs typeface="Arial"/>
              </a:rPr>
              <a:t>s)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8580" y="1844859"/>
            <a:ext cx="1073785" cy="247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50" b="1" spc="-60" dirty="0" smtClean="0">
                <a:latin typeface="Arial"/>
                <a:cs typeface="Arial"/>
              </a:rPr>
              <a:t>Y</a:t>
            </a:r>
            <a:r>
              <a:rPr sz="1550" b="1" spc="-45" dirty="0" smtClean="0">
                <a:latin typeface="Arial"/>
                <a:cs typeface="Arial"/>
              </a:rPr>
              <a:t>/</a:t>
            </a:r>
            <a:r>
              <a:rPr sz="1550" b="1" spc="10" dirty="0" smtClean="0">
                <a:latin typeface="Arial"/>
                <a:cs typeface="Arial"/>
              </a:rPr>
              <a:t>Y</a:t>
            </a:r>
            <a:r>
              <a:rPr sz="1550" b="1" spc="-105" dirty="0" smtClean="0">
                <a:latin typeface="Arial"/>
                <a:cs typeface="Arial"/>
              </a:rPr>
              <a:t> </a:t>
            </a:r>
            <a:r>
              <a:rPr sz="1550" b="1" spc="-35" dirty="0" smtClean="0">
                <a:latin typeface="Arial"/>
                <a:cs typeface="Arial"/>
              </a:rPr>
              <a:t>G</a:t>
            </a:r>
            <a:r>
              <a:rPr sz="1550" b="1" spc="-20" dirty="0" smtClean="0">
                <a:latin typeface="Arial"/>
                <a:cs typeface="Arial"/>
              </a:rPr>
              <a:t>r</a:t>
            </a:r>
            <a:r>
              <a:rPr sz="1550" b="1" spc="25" dirty="0" smtClean="0">
                <a:latin typeface="Arial"/>
                <a:cs typeface="Arial"/>
              </a:rPr>
              <a:t>o</a:t>
            </a:r>
            <a:r>
              <a:rPr sz="1550" b="1" spc="65" dirty="0" smtClean="0">
                <a:latin typeface="Arial"/>
                <a:cs typeface="Arial"/>
              </a:rPr>
              <a:t>w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5" dirty="0" smtClean="0">
                <a:latin typeface="Arial"/>
                <a:cs typeface="Arial"/>
              </a:rPr>
              <a:t>h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7363" y="1556176"/>
            <a:ext cx="1123315" cy="536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37465">
              <a:lnSpc>
                <a:spcPct val="111100"/>
              </a:lnSpc>
            </a:pPr>
            <a:r>
              <a:rPr sz="1550" b="1" spc="40" dirty="0" smtClean="0">
                <a:latin typeface="Arial"/>
                <a:cs typeface="Arial"/>
              </a:rPr>
              <a:t>P</a:t>
            </a:r>
            <a:r>
              <a:rPr sz="1550" b="1" spc="25" dirty="0" smtClean="0">
                <a:latin typeface="Arial"/>
                <a:cs typeface="Arial"/>
              </a:rPr>
              <a:t>opu</a:t>
            </a:r>
            <a:r>
              <a:rPr sz="1550" b="1" spc="-45" dirty="0" smtClean="0">
                <a:latin typeface="Arial"/>
                <a:cs typeface="Arial"/>
              </a:rPr>
              <a:t>l</a:t>
            </a:r>
            <a:r>
              <a:rPr sz="1550" b="1" spc="10" dirty="0" smtClean="0">
                <a:latin typeface="Arial"/>
                <a:cs typeface="Arial"/>
              </a:rPr>
              <a:t>a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-45" dirty="0" smtClean="0">
                <a:latin typeface="Arial"/>
                <a:cs typeface="Arial"/>
              </a:rPr>
              <a:t>i</a:t>
            </a:r>
            <a:r>
              <a:rPr sz="1550" b="1" spc="25" dirty="0" smtClean="0">
                <a:latin typeface="Arial"/>
                <a:cs typeface="Arial"/>
              </a:rPr>
              <a:t>on</a:t>
            </a:r>
            <a:r>
              <a:rPr sz="1550" b="1" spc="20" dirty="0" smtClean="0">
                <a:latin typeface="Arial"/>
                <a:cs typeface="Arial"/>
              </a:rPr>
              <a:t> </a:t>
            </a:r>
            <a:r>
              <a:rPr sz="1550" b="1" spc="40" dirty="0" smtClean="0">
                <a:latin typeface="Arial"/>
                <a:cs typeface="Arial"/>
              </a:rPr>
              <a:t>P</a:t>
            </a:r>
            <a:r>
              <a:rPr sz="1550" b="1" spc="10" dirty="0" smtClean="0">
                <a:latin typeface="Arial"/>
                <a:cs typeface="Arial"/>
              </a:rPr>
              <a:t>e</a:t>
            </a:r>
            <a:r>
              <a:rPr sz="1550" b="1" spc="25" dirty="0" smtClean="0">
                <a:latin typeface="Arial"/>
                <a:cs typeface="Arial"/>
              </a:rPr>
              <a:t>n</a:t>
            </a:r>
            <a:r>
              <a:rPr sz="1550" b="1" spc="10" dirty="0" smtClean="0">
                <a:latin typeface="Arial"/>
                <a:cs typeface="Arial"/>
              </a:rPr>
              <a:t>e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-20" dirty="0" smtClean="0">
                <a:latin typeface="Arial"/>
                <a:cs typeface="Arial"/>
              </a:rPr>
              <a:t>r</a:t>
            </a:r>
            <a:r>
              <a:rPr sz="1550" b="1" spc="10" dirty="0" smtClean="0">
                <a:latin typeface="Arial"/>
                <a:cs typeface="Arial"/>
              </a:rPr>
              <a:t>a</a:t>
            </a:r>
            <a:r>
              <a:rPr sz="1550" b="1" spc="-30" dirty="0" smtClean="0">
                <a:latin typeface="Arial"/>
                <a:cs typeface="Arial"/>
              </a:rPr>
              <a:t>t</a:t>
            </a:r>
            <a:r>
              <a:rPr sz="1550" b="1" spc="-45" dirty="0" smtClean="0">
                <a:latin typeface="Arial"/>
                <a:cs typeface="Arial"/>
              </a:rPr>
              <a:t>i</a:t>
            </a:r>
            <a:r>
              <a:rPr sz="1550" b="1" spc="25" dirty="0" smtClean="0">
                <a:latin typeface="Arial"/>
                <a:cs typeface="Arial"/>
              </a:rPr>
              <a:t>o</a:t>
            </a:r>
            <a:r>
              <a:rPr sz="1550" b="1" spc="5" dirty="0" smtClean="0">
                <a:latin typeface="Arial"/>
                <a:cs typeface="Arial"/>
              </a:rPr>
              <a:t>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8211" y="6406993"/>
            <a:ext cx="10350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6969" y="1266237"/>
          <a:ext cx="8682040" cy="4693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450"/>
                <a:gridCol w="1965034"/>
                <a:gridCol w="1689306"/>
                <a:gridCol w="1639253"/>
                <a:gridCol w="1126204"/>
                <a:gridCol w="1521793"/>
              </a:tblGrid>
              <a:tr h="824866">
                <a:tc gridSpan="2"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2008</a:t>
                      </a:r>
                      <a:r>
                        <a:rPr sz="1550" b="1" spc="-35" dirty="0" smtClean="0">
                          <a:latin typeface="Arial"/>
                          <a:cs typeface="Arial"/>
                        </a:rPr>
                        <a:t>-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2011</a:t>
                      </a:r>
                      <a:endParaRPr sz="1550">
                        <a:latin typeface="Arial"/>
                        <a:cs typeface="Arial"/>
                      </a:endParaRPr>
                    </a:p>
                    <a:p>
                      <a:pPr marL="224154" marR="208279" indent="0" algn="ctr">
                        <a:lnSpc>
                          <a:spcPct val="111100"/>
                        </a:lnSpc>
                      </a:pP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</a:t>
                      </a:r>
                      <a:r>
                        <a:rPr sz="1550" b="1" spc="-35" dirty="0" smtClean="0">
                          <a:latin typeface="Arial"/>
                          <a:cs typeface="Arial"/>
                        </a:rPr>
                        <a:t>t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550" b="1" spc="-25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t</a:t>
                      </a:r>
                      <a:r>
                        <a:rPr sz="1550" b="1" spc="-7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40" dirty="0" smtClean="0">
                          <a:latin typeface="Arial"/>
                          <a:cs typeface="Arial"/>
                        </a:rPr>
                        <a:t>U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ser </a:t>
                      </a:r>
                      <a:r>
                        <a:rPr sz="1550" b="1" spc="-60" dirty="0" smtClean="0">
                          <a:latin typeface="Arial"/>
                          <a:cs typeface="Arial"/>
                        </a:rPr>
                        <a:t>A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dd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sz="1550" b="1" spc="-3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35" dirty="0" smtClean="0">
                          <a:latin typeface="Arial"/>
                          <a:cs typeface="Arial"/>
                        </a:rPr>
                        <a:t>(MM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)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T w="13755">
                      <a:solidFill>
                        <a:srgbClr val="000000"/>
                      </a:solidFill>
                      <a:prstDash val="solid"/>
                    </a:lnT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9099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550" b="1" spc="40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h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026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215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T w="13768">
                      <a:solidFill>
                        <a:srgbClr val="000000"/>
                      </a:solidFill>
                      <a:prstDash val="solid"/>
                    </a:lnT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513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T w="13768">
                      <a:solidFill>
                        <a:srgbClr val="000000"/>
                      </a:solidFill>
                      <a:prstDash val="solid"/>
                    </a:lnT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12%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73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38%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7049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nd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69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121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14986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635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62851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ndon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550" b="1" spc="1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55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986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635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24949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550" b="1" spc="30" dirty="0" smtClean="0">
                          <a:latin typeface="Arial"/>
                          <a:cs typeface="Arial"/>
                        </a:rPr>
                        <a:t>P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h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ili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pp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n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527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24951"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550" b="1" spc="40" dirty="0" smtClean="0">
                          <a:latin typeface="Arial"/>
                          <a:cs typeface="Arial"/>
                        </a:rPr>
                        <a:t>N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g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550" b="1" spc="-25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99794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</a:pPr>
                      <a:r>
                        <a:rPr sz="1550" b="1" spc="-35" dirty="0" smtClean="0">
                          <a:latin typeface="Arial"/>
                          <a:cs typeface="Arial"/>
                        </a:rPr>
                        <a:t>--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635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324949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</a:pPr>
                      <a:r>
                        <a:rPr sz="1550" b="1" spc="-35" dirty="0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ex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co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99794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986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635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51566">
                <a:tc>
                  <a:txBody>
                    <a:bodyPr/>
                    <a:lstStyle/>
                    <a:p>
                      <a:pPr marL="415290">
                        <a:lnSpc>
                          <a:spcPts val="1664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ts val="1664"/>
                        </a:lnSpc>
                      </a:pPr>
                      <a:r>
                        <a:rPr sz="1550" b="1" spc="40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u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ss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ts val="1664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9794">
                        <a:lnSpc>
                          <a:spcPts val="1664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61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 algn="ctr">
                        <a:lnSpc>
                          <a:spcPts val="1664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270" algn="ctr">
                        <a:lnSpc>
                          <a:spcPts val="1664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4025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FF0000"/>
                      </a:solidFill>
                      <a:prstDash val="solid"/>
                    </a:lnL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550" b="1" spc="40" dirty="0" smtClean="0">
                          <a:latin typeface="Arial"/>
                          <a:cs typeface="Arial"/>
                        </a:rPr>
                        <a:t>U</a:t>
                      </a:r>
                      <a:r>
                        <a:rPr sz="1550" b="1" spc="3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A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26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245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marL="261620" algn="ctr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79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400">
                      <a:solidFill>
                        <a:srgbClr val="FF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  <a:lnB w="25400">
                      <a:solidFill>
                        <a:srgbClr val="FF0000"/>
                      </a:solidFill>
                      <a:prstDash val="solid"/>
                    </a:lnB>
                    <a:solidFill>
                      <a:srgbClr val="D8E4BC"/>
                    </a:solidFill>
                  </a:tcPr>
                </a:tc>
              </a:tr>
              <a:tr h="342289">
                <a:tc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</a:pPr>
                      <a:r>
                        <a:rPr sz="1550" b="1" dirty="0" smtClean="0">
                          <a:latin typeface="Arial"/>
                          <a:cs typeface="Arial"/>
                        </a:rPr>
                        <a:t>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550" b="1" spc="-45" dirty="0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550" b="1" spc="-25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a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n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</a:pPr>
                      <a:r>
                        <a:rPr sz="1550" b="1" spc="-35" dirty="0" smtClean="0">
                          <a:latin typeface="Arial"/>
                          <a:cs typeface="Arial"/>
                        </a:rPr>
                        <a:t>--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*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527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54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80791">
                <a:tc>
                  <a:txBody>
                    <a:bodyPr/>
                    <a:lstStyle/>
                    <a:p>
                      <a:pPr marL="35306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550" b="1" spc="20" dirty="0" smtClean="0">
                          <a:latin typeface="Arial"/>
                          <a:cs typeface="Arial"/>
                        </a:rPr>
                        <a:t>Tu</a:t>
                      </a:r>
                      <a:r>
                        <a:rPr sz="1550" b="1" spc="-25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key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3294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27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3768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8654">
                <a:tc gridSpan="2"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6296">
                      <a:solidFill>
                        <a:srgbClr val="000000"/>
                      </a:solidFill>
                      <a:prstDash val="solid"/>
                    </a:lnR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26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444</a:t>
                      </a:r>
                      <a:endParaRPr sz="1550">
                        <a:latin typeface="Arial"/>
                        <a:cs typeface="Arial"/>
                      </a:endParaRPr>
                    </a:p>
                    <a:p>
                      <a:pPr marL="8509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663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R w="26296">
                      <a:solidFill>
                        <a:srgbClr val="000000"/>
                      </a:solidFill>
                      <a:prstDash val="solid"/>
                    </a:lnR>
                    <a:lnT w="13768">
                      <a:solidFill>
                        <a:srgbClr val="000000"/>
                      </a:solidFill>
                      <a:prstDash val="solid"/>
                    </a:lnT>
                    <a:lnB w="26266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6296">
                      <a:solidFill>
                        <a:srgbClr val="000000"/>
                      </a:solidFill>
                      <a:prstDash val="solid"/>
                    </a:lnL>
                    <a:lnT w="13768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78293" y="5415628"/>
          <a:ext cx="7463129" cy="58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9829"/>
                <a:gridCol w="2741133"/>
                <a:gridCol w="1416215"/>
                <a:gridCol w="915952"/>
              </a:tblGrid>
              <a:tr h="29476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550" b="1" spc="20" dirty="0" smtClean="0">
                          <a:latin typeface="Arial"/>
                          <a:cs typeface="Arial"/>
                        </a:rPr>
                        <a:t>To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p</a:t>
                      </a:r>
                      <a:r>
                        <a:rPr sz="1550" b="1" spc="-1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1</a:t>
                      </a:r>
                      <a:r>
                        <a:rPr sz="1550" b="1" spc="0" dirty="0" smtClean="0">
                          <a:latin typeface="Arial"/>
                          <a:cs typeface="Arial"/>
                        </a:rPr>
                        <a:t>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513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189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12%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32%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9476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550" b="1" spc="-15" dirty="0" smtClean="0">
                          <a:latin typeface="Arial"/>
                          <a:cs typeface="Arial"/>
                        </a:rPr>
                        <a:t>W</a:t>
                      </a:r>
                      <a:r>
                        <a:rPr sz="1550" b="1" spc="20" dirty="0" smtClean="0">
                          <a:latin typeface="Arial"/>
                          <a:cs typeface="Arial"/>
                        </a:rPr>
                        <a:t>o</a:t>
                      </a:r>
                      <a:r>
                        <a:rPr sz="1550" b="1" spc="-25" dirty="0" smtClean="0">
                          <a:latin typeface="Arial"/>
                          <a:cs typeface="Arial"/>
                        </a:rPr>
                        <a:t>r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ld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1513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2</a:t>
                      </a:r>
                      <a:r>
                        <a:rPr sz="1550" b="1" spc="-45" dirty="0" smtClean="0">
                          <a:latin typeface="Arial"/>
                          <a:cs typeface="Arial"/>
                        </a:rPr>
                        <a:t>,</a:t>
                      </a:r>
                      <a:r>
                        <a:rPr sz="1550" b="1" spc="5" dirty="0" smtClean="0">
                          <a:latin typeface="Arial"/>
                          <a:cs typeface="Arial"/>
                        </a:rPr>
                        <a:t>250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 algn="ctr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8%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</a:pPr>
                      <a:r>
                        <a:rPr sz="1550" b="1" spc="5" dirty="0" smtClean="0">
                          <a:latin typeface="Arial"/>
                          <a:cs typeface="Arial"/>
                        </a:rPr>
                        <a:t>32%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002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6397" y="909464"/>
            <a:ext cx="217741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3351" y="913003"/>
            <a:ext cx="226822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254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Kogi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ood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ck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…)</a:t>
            </a:r>
            <a:endParaRPr sz="1600">
              <a:latin typeface="Arial"/>
              <a:cs typeface="Arial"/>
            </a:endParaRPr>
          </a:p>
          <a:p>
            <a:pPr marL="12700" marR="12700" indent="-635" algn="ctr">
              <a:lnSpc>
                <a:spcPts val="1680"/>
              </a:lnSpc>
              <a:spcBef>
                <a:spcPts val="55"/>
              </a:spcBef>
            </a:pP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~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0K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8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al-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4561" y="1964753"/>
            <a:ext cx="3659061" cy="2212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7963" y="4137100"/>
            <a:ext cx="3662373" cy="2115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793" y="1951875"/>
            <a:ext cx="3007918" cy="422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50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283894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1938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186561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8881" y="1175910"/>
            <a:ext cx="2461260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-1270" algn="ctr">
              <a:lnSpc>
                <a:spcPct val="100000"/>
              </a:lnSpc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Big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Odd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hines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eipt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Prin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5798" y="1179448"/>
            <a:ext cx="3392804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Squa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dirty="0" smtClean="0">
                <a:solidFill>
                  <a:srgbClr val="353B37"/>
                </a:solidFill>
                <a:latin typeface="Arial"/>
                <a:cs typeface="Arial"/>
              </a:rPr>
              <a:t>Si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blet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Squ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der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ail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 R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752" y="2595098"/>
            <a:ext cx="3997532" cy="3173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8765" y="2595165"/>
            <a:ext cx="4190999" cy="3143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51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28656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7" rIns="0" bIns="0" rtlCol="0">
            <a:noAutofit/>
          </a:bodyPr>
          <a:lstStyle/>
          <a:p>
            <a:pPr marL="889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ndo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w S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hopp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ng…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046619"/>
            <a:ext cx="0" cy="5043462"/>
          </a:xfrm>
          <a:custGeom>
            <a:avLst/>
            <a:gdLst/>
            <a:ahLst/>
            <a:cxnLst/>
            <a:rect l="l" t="t" r="r" b="b"/>
            <a:pathLst>
              <a:path h="5043462">
                <a:moveTo>
                  <a:pt x="0" y="0"/>
                </a:moveTo>
                <a:lnTo>
                  <a:pt x="0" y="5043462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18377" y="1059688"/>
            <a:ext cx="974090" cy="315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8909" y="1059688"/>
            <a:ext cx="2138045" cy="7747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ngs Lane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ab)</a:t>
            </a:r>
            <a:endParaRPr sz="1600">
              <a:latin typeface="Arial"/>
              <a:cs typeface="Arial"/>
            </a:endParaRPr>
          </a:p>
          <a:p>
            <a:pPr marL="1905" algn="ctr">
              <a:lnSpc>
                <a:spcPts val="168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&amp;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25288" y="1867615"/>
            <a:ext cx="3609868" cy="2249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5186" y="4193057"/>
            <a:ext cx="3609937" cy="2227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7846" y="2324526"/>
            <a:ext cx="3899122" cy="291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52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5863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501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Ma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050" y="1162968"/>
            <a:ext cx="0" cy="4780635"/>
          </a:xfrm>
          <a:custGeom>
            <a:avLst/>
            <a:gdLst/>
            <a:ahLst/>
            <a:cxnLst/>
            <a:rect l="l" t="t" r="r" b="b"/>
            <a:pathLst>
              <a:path h="4780635">
                <a:moveTo>
                  <a:pt x="0" y="0"/>
                </a:moveTo>
                <a:lnTo>
                  <a:pt x="0" y="4780635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56631" y="1152318"/>
            <a:ext cx="180657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700" marR="12700" algn="ctr">
              <a:lnSpc>
                <a:spcPct val="100000"/>
              </a:lnSpc>
            </a:pPr>
            <a:r>
              <a:rPr sz="1400" spc="-16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+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ck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400" spc="-55" dirty="0" smtClean="0">
                <a:solidFill>
                  <a:srgbClr val="353B37"/>
                </a:solidFill>
                <a:latin typeface="Arial"/>
                <a:cs typeface="Arial"/>
              </a:rPr>
              <a:t> 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@ 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6102" y="1155856"/>
            <a:ext cx="3611879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127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gr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Pl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tf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rm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ings</a:t>
            </a:r>
            <a:r>
              <a:rPr sz="1400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8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 P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-2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ory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2998" y="2290298"/>
            <a:ext cx="4232643" cy="3127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65" y="2399512"/>
            <a:ext cx="4157319" cy="291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53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2332712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367" rIns="0" bIns="0" rtlCol="0">
            <a:noAutofit/>
          </a:bodyPr>
          <a:lstStyle/>
          <a:p>
            <a:pPr marL="104139">
              <a:lnSpc>
                <a:spcPct val="100000"/>
              </a:lnSpc>
            </a:pPr>
            <a:r>
              <a:rPr sz="320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mag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 Manu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5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 smtClean="0">
                <a:solidFill>
                  <a:srgbClr val="FFFFFF"/>
                </a:solidFill>
                <a:latin typeface="Arial"/>
                <a:cs typeface="Arial"/>
              </a:rPr>
              <a:t>ng…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5455" y="2296274"/>
            <a:ext cx="3614211" cy="357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5050" y="1162968"/>
            <a:ext cx="0" cy="4780635"/>
          </a:xfrm>
          <a:custGeom>
            <a:avLst/>
            <a:gdLst/>
            <a:ahLst/>
            <a:cxnLst/>
            <a:rect l="l" t="t" r="r" b="b"/>
            <a:pathLst>
              <a:path h="4780635">
                <a:moveTo>
                  <a:pt x="0" y="0"/>
                </a:moveTo>
                <a:lnTo>
                  <a:pt x="0" y="4780635"/>
                </a:lnTo>
              </a:path>
            </a:pathLst>
          </a:custGeom>
          <a:ln w="9525">
            <a:solidFill>
              <a:srgbClr val="343D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4328" y="1135888"/>
            <a:ext cx="261175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" algn="ctr">
              <a:lnSpc>
                <a:spcPct val="100000"/>
              </a:lnSpc>
            </a:pPr>
            <a:r>
              <a:rPr sz="2000" b="1" dirty="0" smtClean="0">
                <a:solidFill>
                  <a:srgbClr val="353B37"/>
                </a:solidFill>
                <a:latin typeface="Arial"/>
                <a:cs typeface="Arial"/>
              </a:rPr>
              <a:t>TH</a:t>
            </a:r>
            <a:r>
              <a:rPr sz="20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N…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2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 marL="12065" marR="12700" indent="0" algn="ctr">
              <a:lnSpc>
                <a:spcPct val="100000"/>
              </a:lnSpc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Prod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ion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h-</a:t>
            </a:r>
            <a:r>
              <a:rPr sz="1400" spc="-7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olu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 S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ardi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9870" y="1139426"/>
            <a:ext cx="3764915" cy="988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53B37"/>
                </a:solidFill>
                <a:latin typeface="Arial"/>
                <a:cs typeface="Arial"/>
              </a:rPr>
              <a:t>OW…</a:t>
            </a:r>
            <a:endParaRPr sz="2000">
              <a:latin typeface="Arial"/>
              <a:cs typeface="Arial"/>
            </a:endParaRPr>
          </a:p>
          <a:p>
            <a:pPr marL="2540" algn="ctr">
              <a:lnSpc>
                <a:spcPts val="1920"/>
              </a:lnSpc>
              <a:spcBef>
                <a:spcPts val="15"/>
              </a:spcBef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(Z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zzl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Shape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065" marR="12700" indent="0" algn="ctr">
              <a:lnSpc>
                <a:spcPts val="1680"/>
              </a:lnSpc>
              <a:spcBef>
                <a:spcPts val="55"/>
              </a:spcBef>
            </a:pP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Per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ali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4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ign</a:t>
            </a:r>
            <a:r>
              <a:rPr sz="14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 3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4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Prin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ing Pro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4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400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49812" y="3981741"/>
            <a:ext cx="3657582" cy="2043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7204" y="2328841"/>
            <a:ext cx="3262780" cy="1752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54</a:t>
            </a:fld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334113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1" y="1094128"/>
            <a:ext cx="7957184" cy="5009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0355" indent="-28829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Nearly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Ub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qu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tou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Hi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gh-Sp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eed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ireless</a:t>
            </a:r>
            <a:r>
              <a:rPr sz="1600" b="1" spc="-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ccess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De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600" b="1" spc="4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Count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ries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08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Unp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rece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3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ec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hno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og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nno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08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Competit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Mar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ets</a:t>
            </a:r>
            <a:r>
              <a:rPr sz="16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for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Mobi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ating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tems</a:t>
            </a:r>
            <a:r>
              <a:rPr sz="16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+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08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Br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oadly</a:t>
            </a:r>
            <a:r>
              <a:rPr sz="1600" spc="-9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epted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ial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aph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s’</a:t>
            </a:r>
            <a:r>
              <a:rPr sz="16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Info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mat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08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earless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(&amp;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Conn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ec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6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Ent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‘What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I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Ha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to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e’</a:t>
            </a:r>
            <a:r>
              <a:rPr sz="1600" spc="-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onomic 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onment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for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Many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spc="-114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3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la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le</a:t>
            </a:r>
            <a:r>
              <a:rPr sz="1600" b="1" spc="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(&amp;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Ex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erie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ce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Cap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720" algn="l"/>
              </a:tabLst>
            </a:pP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earless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(&amp;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Conn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ec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600" b="1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Con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600" b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720" algn="l"/>
              </a:tabLst>
            </a:pP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ex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si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De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ices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ccess</a:t>
            </a:r>
            <a:r>
              <a:rPr sz="1600" b="1" spc="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Ser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ices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pp</a:t>
            </a:r>
            <a:r>
              <a:rPr sz="16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720" algn="l"/>
              </a:tabLst>
            </a:pP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Reach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Milli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b="1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New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Users</a:t>
            </a:r>
            <a:r>
              <a:rPr sz="1600" b="1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in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Rec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rd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(&amp;</a:t>
            </a:r>
            <a:r>
              <a:rPr sz="1600" b="1" spc="-5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6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ccelera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1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600" b="1" spc="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b="1" spc="-4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b="1" spc="-20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720" algn="l"/>
              </a:tabLst>
            </a:pP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600" spc="-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Emer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Sta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ng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Di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bution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Point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for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Content,’ </a:t>
            </a:r>
            <a:r>
              <a:rPr sz="1600" spc="-4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(Br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an</a:t>
            </a:r>
            <a:r>
              <a:rPr sz="1600" spc="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Nor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ga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d,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Ch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il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l)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299720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299720" algn="l"/>
              </a:tabLst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Agg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(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Info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med)</a:t>
            </a:r>
            <a:r>
              <a:rPr sz="1600" spc="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My</a:t>
            </a:r>
            <a:r>
              <a:rPr sz="1600" spc="1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70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h’</a:t>
            </a:r>
            <a:r>
              <a:rPr sz="1600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353B37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 at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sz="1600" spc="-7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onal’</a:t>
            </a:r>
            <a:r>
              <a:rPr sz="1600" spc="-8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Compan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30035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300355" algn="l"/>
              </a:tabLst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Unp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edented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Combo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of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us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9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hno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ogy</a:t>
            </a:r>
            <a:r>
              <a:rPr sz="1600" spc="-10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AND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De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gn</a:t>
            </a:r>
            <a:endParaRPr sz="1600">
              <a:latin typeface="Arial"/>
              <a:cs typeface="Arial"/>
            </a:endParaRPr>
          </a:p>
          <a:p>
            <a:pPr marL="300355" marR="12700" indent="-287020">
              <a:lnSpc>
                <a:spcPct val="130000"/>
              </a:lnSpc>
              <a:buClr>
                <a:srgbClr val="353B37"/>
              </a:buClr>
              <a:buFont typeface="Arial"/>
              <a:buChar char="•"/>
              <a:tabLst>
                <a:tab pos="300355" algn="l"/>
              </a:tabLst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Nea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‘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Plug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&amp; P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’</a:t>
            </a:r>
            <a:r>
              <a:rPr sz="1600" spc="-6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vi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onment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or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ep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eneu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–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Mar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etp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eb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vic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es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 D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ibuted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353B37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k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Inno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 Pr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odu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ct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ity</a:t>
            </a:r>
            <a:r>
              <a:rPr sz="16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9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ools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Low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‘Sta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Up’</a:t>
            </a:r>
            <a:r>
              <a:rPr sz="1600" spc="-7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Co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st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  <a:buClr>
                <a:srgbClr val="353B37"/>
              </a:buClr>
              <a:buFont typeface="Arial"/>
              <a:buChar char="•"/>
            </a:pPr>
            <a:endParaRPr sz="550"/>
          </a:p>
          <a:p>
            <a:pPr marL="300355" indent="-287020">
              <a:lnSpc>
                <a:spcPct val="100000"/>
              </a:lnSpc>
              <a:buClr>
                <a:srgbClr val="353B37"/>
              </a:buClr>
              <a:buFont typeface="Arial"/>
              <a:buChar char="•"/>
              <a:tabLst>
                <a:tab pos="300355" algn="l"/>
              </a:tabLst>
            </a:pP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Beaut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ful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Rele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ant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 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Pe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onal</a:t>
            </a:r>
            <a:r>
              <a:rPr sz="1600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z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ed</a:t>
            </a:r>
            <a:r>
              <a:rPr sz="16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/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Cur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ated</a:t>
            </a:r>
            <a:r>
              <a:rPr sz="1600" spc="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Content</a:t>
            </a:r>
            <a:r>
              <a:rPr sz="1600" spc="2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for</a:t>
            </a:r>
            <a:r>
              <a:rPr sz="16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Con</a:t>
            </a:r>
            <a:r>
              <a:rPr sz="1600" spc="-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600" spc="-15" dirty="0" smtClean="0">
                <a:solidFill>
                  <a:srgbClr val="353B37"/>
                </a:solidFill>
                <a:latin typeface="Arial"/>
                <a:cs typeface="Arial"/>
              </a:rPr>
              <a:t>umer</a:t>
            </a:r>
            <a:r>
              <a:rPr sz="1600" spc="-1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2870">
              <a:lnSpc>
                <a:spcPct val="100000"/>
              </a:lnSpc>
            </a:pPr>
            <a:fld id="{81D60167-4931-47E6-BA6A-407CBD079E47}" type="slidenum"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55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27717"/>
            <a:ext cx="8025765" cy="80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190"/>
              </a:lnSpc>
            </a:pPr>
            <a:r>
              <a:rPr sz="2800" spc="-25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agn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pco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min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hang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unn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 We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till 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2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rai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1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60799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sz="4400" dirty="0" smtClean="0"/>
              <a:t>Implications for business</a:t>
            </a:r>
            <a:endParaRPr lang="en-IE" sz="4400" dirty="0"/>
          </a:p>
        </p:txBody>
      </p:sp>
    </p:spTree>
    <p:extLst>
      <p:ext uri="{BB962C8B-B14F-4D97-AF65-F5344CB8AC3E}">
        <p14:creationId xmlns:p14="http://schemas.microsoft.com/office/powerpoint/2010/main" val="2347241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 idx="4294967295"/>
          </p:nvPr>
        </p:nvSpPr>
        <p:spPr>
          <a:xfrm>
            <a:off x="496888" y="260350"/>
            <a:ext cx="8229600" cy="1143000"/>
          </a:xfrm>
        </p:spPr>
        <p:txBody>
          <a:bodyPr/>
          <a:lstStyle/>
          <a:p>
            <a:pPr eaLnBrk="1" hangingPunct="1"/>
            <a:r>
              <a:rPr lang="en-GB" sz="3600" smtClean="0"/>
              <a:t>Enabling Lifetime Customer Relationships</a:t>
            </a:r>
            <a:endParaRPr lang="en-GB" sz="4000" smtClean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726065" y="1284160"/>
          <a:ext cx="7875880" cy="3662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75176"/>
                <a:gridCol w="1575176"/>
                <a:gridCol w="1575176"/>
                <a:gridCol w="1575176"/>
                <a:gridCol w="157517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Acquire &gt;</a:t>
                      </a:r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Onboard &gt;</a:t>
                      </a:r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Serve &gt;</a:t>
                      </a:r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Grow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&gt;</a:t>
                      </a:r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Retain</a:t>
                      </a:r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 smtClean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1D5">
                        <a:alpha val="87843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1D5">
                        <a:alpha val="87843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1D5">
                        <a:alpha val="87843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1D5">
                        <a:alpha val="87843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 smtClean="0"/>
                    </a:p>
                    <a:p>
                      <a:pPr algn="ctr"/>
                      <a:endParaRPr lang="en-US" sz="1400" dirty="0"/>
                    </a:p>
                  </a:txBody>
                  <a:tcPr marL="99060" marR="9906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1D5">
                        <a:alpha val="87843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715963" y="4525963"/>
          <a:ext cx="7874001" cy="426448"/>
        </p:xfrm>
        <a:graphic>
          <a:graphicData uri="http://schemas.openxmlformats.org/drawingml/2006/table">
            <a:tbl>
              <a:tblPr firstRow="1" bandRow="1"/>
              <a:tblGrid>
                <a:gridCol w="1134556"/>
                <a:gridCol w="1542483"/>
                <a:gridCol w="1868536"/>
                <a:gridCol w="1843454"/>
                <a:gridCol w="1484972"/>
              </a:tblGrid>
              <a:tr h="4254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Suspect/</a:t>
                      </a:r>
                      <a:endParaRPr lang="en-US" sz="1100" dirty="0"/>
                    </a:p>
                    <a:p>
                      <a:pPr algn="ctr"/>
                      <a:r>
                        <a:rPr lang="en-US" sz="1100" dirty="0" smtClean="0"/>
                        <a:t>Prospect</a:t>
                      </a:r>
                      <a:endParaRPr lang="en-US" sz="1100" dirty="0"/>
                    </a:p>
                  </a:txBody>
                  <a:tcPr marL="99070" marR="99070" marT="45584" marB="4558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Customer</a:t>
                      </a:r>
                      <a:endParaRPr lang="en-US" sz="1100" dirty="0"/>
                    </a:p>
                  </a:txBody>
                  <a:tcPr marL="99070" marR="99070" marT="45584" marB="4558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Active </a:t>
                      </a:r>
                    </a:p>
                    <a:p>
                      <a:pPr algn="ctr"/>
                      <a:r>
                        <a:rPr lang="en-US" sz="1100" dirty="0" smtClean="0"/>
                        <a:t>Customer</a:t>
                      </a:r>
                      <a:endParaRPr lang="en-US" sz="1100" dirty="0"/>
                    </a:p>
                  </a:txBody>
                  <a:tcPr marL="99070" marR="99070" marT="45584" marB="4558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Best </a:t>
                      </a:r>
                    </a:p>
                    <a:p>
                      <a:pPr algn="ctr"/>
                      <a:r>
                        <a:rPr lang="en-US" sz="1100" dirty="0" smtClean="0"/>
                        <a:t>Customer</a:t>
                      </a:r>
                      <a:endParaRPr lang="en-US" sz="1100" dirty="0"/>
                    </a:p>
                  </a:txBody>
                  <a:tcPr marL="99070" marR="99070" marT="45584" marB="45584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100" dirty="0" smtClean="0"/>
                        <a:t>Advocate</a:t>
                      </a:r>
                      <a:endParaRPr lang="en-US" sz="1100" dirty="0"/>
                    </a:p>
                  </a:txBody>
                  <a:tcPr marL="99070" marR="99070" marT="45584" marB="45584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5" name="AutoShape 25"/>
          <p:cNvSpPr>
            <a:spLocks noChangeArrowheads="1"/>
          </p:cNvSpPr>
          <p:nvPr/>
        </p:nvSpPr>
        <p:spPr bwMode="auto">
          <a:xfrm>
            <a:off x="5911850" y="2425700"/>
            <a:ext cx="750888" cy="1255713"/>
          </a:xfrm>
          <a:prstGeom prst="upArrow">
            <a:avLst>
              <a:gd name="adj1" fmla="val 56648"/>
              <a:gd name="adj2" fmla="val 56652"/>
            </a:avLst>
          </a:prstGeom>
          <a:gradFill rotWithShape="0">
            <a:gsLst>
              <a:gs pos="0">
                <a:srgbClr val="0073CF">
                  <a:lumMod val="75000"/>
                </a:srgbClr>
              </a:gs>
              <a:gs pos="100000">
                <a:srgbClr val="3366FF">
                  <a:gamma/>
                  <a:tint val="902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496" y="2811904"/>
            <a:ext cx="461665" cy="665118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+mn-lt"/>
              </a:rPr>
              <a:t>Value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798513" y="3125788"/>
            <a:ext cx="7866062" cy="1905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8" name="TextBox 67"/>
          <p:cNvSpPr txBox="1"/>
          <p:nvPr/>
        </p:nvSpPr>
        <p:spPr>
          <a:xfrm rot="5400000">
            <a:off x="382121" y="2977482"/>
            <a:ext cx="353943" cy="24942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ysClr val="windowText" lastClr="000000"/>
                </a:solidFill>
                <a:latin typeface="+mn-lt"/>
              </a:rPr>
              <a:t>$0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2950" y="2765425"/>
            <a:ext cx="5529263" cy="1635125"/>
          </a:xfrm>
          <a:custGeom>
            <a:avLst/>
            <a:gdLst>
              <a:gd name="connsiteX0" fmla="*/ 0 w 5103341"/>
              <a:gd name="connsiteY0" fmla="*/ 1635211 h 1635211"/>
              <a:gd name="connsiteX1" fmla="*/ 271849 w 5103341"/>
              <a:gd name="connsiteY1" fmla="*/ 1406611 h 1635211"/>
              <a:gd name="connsiteX2" fmla="*/ 401595 w 5103341"/>
              <a:gd name="connsiteY2" fmla="*/ 1233616 h 1635211"/>
              <a:gd name="connsiteX3" fmla="*/ 568411 w 5103341"/>
              <a:gd name="connsiteY3" fmla="*/ 961768 h 1635211"/>
              <a:gd name="connsiteX4" fmla="*/ 815546 w 5103341"/>
              <a:gd name="connsiteY4" fmla="*/ 671384 h 1635211"/>
              <a:gd name="connsiteX5" fmla="*/ 1062681 w 5103341"/>
              <a:gd name="connsiteY5" fmla="*/ 424249 h 1635211"/>
              <a:gd name="connsiteX6" fmla="*/ 1519881 w 5103341"/>
              <a:gd name="connsiteY6" fmla="*/ 164757 h 1635211"/>
              <a:gd name="connsiteX7" fmla="*/ 2007973 w 5103341"/>
              <a:gd name="connsiteY7" fmla="*/ 22654 h 1635211"/>
              <a:gd name="connsiteX8" fmla="*/ 2360141 w 5103341"/>
              <a:gd name="connsiteY8" fmla="*/ 28833 h 1635211"/>
              <a:gd name="connsiteX9" fmla="*/ 2767914 w 5103341"/>
              <a:gd name="connsiteY9" fmla="*/ 102973 h 1635211"/>
              <a:gd name="connsiteX10" fmla="*/ 3490784 w 5103341"/>
              <a:gd name="connsiteY10" fmla="*/ 350108 h 1635211"/>
              <a:gd name="connsiteX11" fmla="*/ 4436076 w 5103341"/>
              <a:gd name="connsiteY11" fmla="*/ 801130 h 1635211"/>
              <a:gd name="connsiteX12" fmla="*/ 5103341 w 5103341"/>
              <a:gd name="connsiteY12" fmla="*/ 1128584 h 1635211"/>
              <a:gd name="connsiteX13" fmla="*/ 5103341 w 5103341"/>
              <a:gd name="connsiteY13" fmla="*/ 1128584 h 163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3341" h="1635211">
                <a:moveTo>
                  <a:pt x="0" y="1635211"/>
                </a:moveTo>
                <a:cubicBezTo>
                  <a:pt x="102458" y="1554377"/>
                  <a:pt x="204917" y="1473543"/>
                  <a:pt x="271849" y="1406611"/>
                </a:cubicBezTo>
                <a:cubicBezTo>
                  <a:pt x="338781" y="1339679"/>
                  <a:pt x="352168" y="1307756"/>
                  <a:pt x="401595" y="1233616"/>
                </a:cubicBezTo>
                <a:cubicBezTo>
                  <a:pt x="451022" y="1159476"/>
                  <a:pt x="499419" y="1055473"/>
                  <a:pt x="568411" y="961768"/>
                </a:cubicBezTo>
                <a:cubicBezTo>
                  <a:pt x="637403" y="868063"/>
                  <a:pt x="733168" y="760970"/>
                  <a:pt x="815546" y="671384"/>
                </a:cubicBezTo>
                <a:cubicBezTo>
                  <a:pt x="897924" y="581798"/>
                  <a:pt x="945292" y="508687"/>
                  <a:pt x="1062681" y="424249"/>
                </a:cubicBezTo>
                <a:cubicBezTo>
                  <a:pt x="1180070" y="339811"/>
                  <a:pt x="1362332" y="231689"/>
                  <a:pt x="1519881" y="164757"/>
                </a:cubicBezTo>
                <a:cubicBezTo>
                  <a:pt x="1677430" y="97825"/>
                  <a:pt x="1867930" y="45308"/>
                  <a:pt x="2007973" y="22654"/>
                </a:cubicBezTo>
                <a:cubicBezTo>
                  <a:pt x="2148016" y="0"/>
                  <a:pt x="2233484" y="15446"/>
                  <a:pt x="2360141" y="28833"/>
                </a:cubicBezTo>
                <a:cubicBezTo>
                  <a:pt x="2486798" y="42220"/>
                  <a:pt x="2579474" y="49427"/>
                  <a:pt x="2767914" y="102973"/>
                </a:cubicBezTo>
                <a:cubicBezTo>
                  <a:pt x="2956354" y="156519"/>
                  <a:pt x="3212757" y="233749"/>
                  <a:pt x="3490784" y="350108"/>
                </a:cubicBezTo>
                <a:cubicBezTo>
                  <a:pt x="3768811" y="466468"/>
                  <a:pt x="4436076" y="801130"/>
                  <a:pt x="4436076" y="801130"/>
                </a:cubicBezTo>
                <a:lnTo>
                  <a:pt x="5103341" y="1128584"/>
                </a:lnTo>
                <a:lnTo>
                  <a:pt x="5103341" y="1128584"/>
                </a:lnTo>
              </a:path>
            </a:pathLst>
          </a:custGeom>
          <a:noFill/>
          <a:ln w="25400" cap="flat" cmpd="sng" algn="ctr">
            <a:solidFill>
              <a:srgbClr val="7C5A8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828282"/>
              </a:solidFill>
              <a:latin typeface="Arial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735013" y="2089150"/>
            <a:ext cx="7818437" cy="1804988"/>
          </a:xfrm>
          <a:custGeom>
            <a:avLst/>
            <a:gdLst>
              <a:gd name="connsiteX0" fmla="*/ 0 w 7216346"/>
              <a:gd name="connsiteY0" fmla="*/ 1804087 h 1804087"/>
              <a:gd name="connsiteX1" fmla="*/ 259492 w 7216346"/>
              <a:gd name="connsiteY1" fmla="*/ 1723768 h 1804087"/>
              <a:gd name="connsiteX2" fmla="*/ 481914 w 7216346"/>
              <a:gd name="connsiteY2" fmla="*/ 1569308 h 1804087"/>
              <a:gd name="connsiteX3" fmla="*/ 994719 w 7216346"/>
              <a:gd name="connsiteY3" fmla="*/ 1037968 h 1804087"/>
              <a:gd name="connsiteX4" fmla="*/ 1550773 w 7216346"/>
              <a:gd name="connsiteY4" fmla="*/ 562233 h 1804087"/>
              <a:gd name="connsiteX5" fmla="*/ 2384854 w 7216346"/>
              <a:gd name="connsiteY5" fmla="*/ 271849 h 1804087"/>
              <a:gd name="connsiteX6" fmla="*/ 3991233 w 7216346"/>
              <a:gd name="connsiteY6" fmla="*/ 129746 h 1804087"/>
              <a:gd name="connsiteX7" fmla="*/ 6345195 w 7216346"/>
              <a:gd name="connsiteY7" fmla="*/ 37070 h 1804087"/>
              <a:gd name="connsiteX8" fmla="*/ 7216346 w 7216346"/>
              <a:gd name="connsiteY8" fmla="*/ 0 h 1804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16346" h="1804087">
                <a:moveTo>
                  <a:pt x="0" y="1804087"/>
                </a:moveTo>
                <a:cubicBezTo>
                  <a:pt x="89586" y="1783492"/>
                  <a:pt x="179173" y="1762898"/>
                  <a:pt x="259492" y="1723768"/>
                </a:cubicBezTo>
                <a:cubicBezTo>
                  <a:pt x="339811" y="1684638"/>
                  <a:pt x="359376" y="1683608"/>
                  <a:pt x="481914" y="1569308"/>
                </a:cubicBezTo>
                <a:cubicBezTo>
                  <a:pt x="604452" y="1455008"/>
                  <a:pt x="816576" y="1205814"/>
                  <a:pt x="994719" y="1037968"/>
                </a:cubicBezTo>
                <a:cubicBezTo>
                  <a:pt x="1172862" y="870122"/>
                  <a:pt x="1319084" y="689920"/>
                  <a:pt x="1550773" y="562233"/>
                </a:cubicBezTo>
                <a:cubicBezTo>
                  <a:pt x="1782462" y="434546"/>
                  <a:pt x="1978111" y="343930"/>
                  <a:pt x="2384854" y="271849"/>
                </a:cubicBezTo>
                <a:cubicBezTo>
                  <a:pt x="2791597" y="199768"/>
                  <a:pt x="3331176" y="168876"/>
                  <a:pt x="3991233" y="129746"/>
                </a:cubicBezTo>
                <a:cubicBezTo>
                  <a:pt x="4651290" y="90616"/>
                  <a:pt x="6345195" y="37070"/>
                  <a:pt x="6345195" y="37070"/>
                </a:cubicBezTo>
                <a:lnTo>
                  <a:pt x="7216346" y="0"/>
                </a:ln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828282"/>
              </a:solidFill>
              <a:latin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14963" y="2166938"/>
            <a:ext cx="2651125" cy="2603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</a:rPr>
              <a:t>Optimized Customer Relationship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14750" y="3419475"/>
            <a:ext cx="2260600" cy="26193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C5A82"/>
            </a:solidFill>
            <a:prstDash val="solid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kern="0" dirty="0">
                <a:solidFill>
                  <a:srgbClr val="000000"/>
                </a:solidFill>
                <a:latin typeface="Arial"/>
              </a:rPr>
              <a:t>Typical Customer Lifecycle</a:t>
            </a:r>
          </a:p>
        </p:txBody>
      </p:sp>
      <p:sp>
        <p:nvSpPr>
          <p:cNvPr id="73" name="AutoShape 25"/>
          <p:cNvSpPr>
            <a:spLocks noChangeArrowheads="1"/>
          </p:cNvSpPr>
          <p:nvPr/>
        </p:nvSpPr>
        <p:spPr bwMode="auto">
          <a:xfrm>
            <a:off x="738188" y="3894138"/>
            <a:ext cx="200025" cy="392112"/>
          </a:xfrm>
          <a:prstGeom prst="upArrow">
            <a:avLst>
              <a:gd name="adj1" fmla="val 56648"/>
              <a:gd name="adj2" fmla="val 56652"/>
            </a:avLst>
          </a:prstGeom>
          <a:gradFill rotWithShape="0">
            <a:gsLst>
              <a:gs pos="0">
                <a:srgbClr val="0073CF">
                  <a:lumMod val="75000"/>
                </a:srgbClr>
              </a:gs>
              <a:gs pos="100000">
                <a:srgbClr val="3366FF">
                  <a:gamma/>
                  <a:tint val="902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4" name="TextBox 60"/>
          <p:cNvSpPr txBox="1">
            <a:spLocks noChangeArrowheads="1"/>
          </p:cNvSpPr>
          <p:nvPr/>
        </p:nvSpPr>
        <p:spPr bwMode="auto">
          <a:xfrm>
            <a:off x="6799263" y="2990850"/>
            <a:ext cx="124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0073CF">
                    <a:lumMod val="75000"/>
                  </a:srgbClr>
                </a:solidFill>
                <a:latin typeface="+mn-lt"/>
              </a:rPr>
              <a:t>Untapped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0073CF">
                    <a:lumMod val="75000"/>
                  </a:srgbClr>
                </a:solidFill>
                <a:latin typeface="+mn-lt"/>
              </a:rPr>
              <a:t> Value</a:t>
            </a:r>
          </a:p>
        </p:txBody>
      </p:sp>
      <p:sp>
        <p:nvSpPr>
          <p:cNvPr id="75" name="AutoShape 25"/>
          <p:cNvSpPr>
            <a:spLocks noChangeArrowheads="1"/>
          </p:cNvSpPr>
          <p:nvPr/>
        </p:nvSpPr>
        <p:spPr bwMode="auto">
          <a:xfrm>
            <a:off x="3186113" y="2425700"/>
            <a:ext cx="265112" cy="339725"/>
          </a:xfrm>
          <a:prstGeom prst="upArrow">
            <a:avLst>
              <a:gd name="adj1" fmla="val 56648"/>
              <a:gd name="adj2" fmla="val 56652"/>
            </a:avLst>
          </a:prstGeom>
          <a:gradFill rotWithShape="0">
            <a:gsLst>
              <a:gs pos="0">
                <a:srgbClr val="0073CF">
                  <a:lumMod val="75000"/>
                </a:srgbClr>
              </a:gs>
              <a:gs pos="100000">
                <a:srgbClr val="3366FF">
                  <a:gamma/>
                  <a:tint val="902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6" name="AutoShape 25"/>
          <p:cNvSpPr>
            <a:spLocks noChangeArrowheads="1"/>
          </p:cNvSpPr>
          <p:nvPr/>
        </p:nvSpPr>
        <p:spPr bwMode="auto">
          <a:xfrm>
            <a:off x="4518025" y="2427288"/>
            <a:ext cx="327025" cy="700087"/>
          </a:xfrm>
          <a:prstGeom prst="upArrow">
            <a:avLst>
              <a:gd name="adj1" fmla="val 56648"/>
              <a:gd name="adj2" fmla="val 56652"/>
            </a:avLst>
          </a:prstGeom>
          <a:gradFill rotWithShape="0">
            <a:gsLst>
              <a:gs pos="0">
                <a:srgbClr val="0073CF">
                  <a:lumMod val="75000"/>
                </a:srgbClr>
              </a:gs>
              <a:gs pos="100000">
                <a:srgbClr val="3366FF">
                  <a:gamma/>
                  <a:tint val="902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Cube 76"/>
          <p:cNvSpPr/>
          <p:nvPr/>
        </p:nvSpPr>
        <p:spPr>
          <a:xfrm>
            <a:off x="341313" y="4979988"/>
            <a:ext cx="8323262" cy="1473200"/>
          </a:xfrm>
          <a:prstGeom prst="cube">
            <a:avLst/>
          </a:prstGeom>
          <a:solidFill>
            <a:srgbClr val="FFFFFF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kstboks 26"/>
          <p:cNvSpPr txBox="1">
            <a:spLocks noChangeArrowheads="1"/>
          </p:cNvSpPr>
          <p:nvPr/>
        </p:nvSpPr>
        <p:spPr bwMode="auto">
          <a:xfrm>
            <a:off x="1579563" y="5641975"/>
            <a:ext cx="6161087" cy="522288"/>
          </a:xfrm>
          <a:prstGeom prst="rect">
            <a:avLst/>
          </a:prstGeom>
          <a:solidFill>
            <a:srgbClr val="0073CF">
              <a:lumMod val="75000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2800" b="1" kern="0" dirty="0">
                <a:solidFill>
                  <a:srgbClr val="FFFFFF"/>
                </a:solidFill>
                <a:latin typeface="Calibri" pitchFamily="34" charset="0"/>
              </a:rPr>
              <a:t>      Optimizing Customer Interactions      </a:t>
            </a:r>
          </a:p>
        </p:txBody>
      </p:sp>
      <p:sp>
        <p:nvSpPr>
          <p:cNvPr id="79" name="Striped Right Arrow 78"/>
          <p:cNvSpPr/>
          <p:nvPr/>
        </p:nvSpPr>
        <p:spPr>
          <a:xfrm rot="12947576">
            <a:off x="2332038" y="5006975"/>
            <a:ext cx="479425" cy="347663"/>
          </a:xfrm>
          <a:prstGeom prst="stripedRightArrow">
            <a:avLst/>
          </a:prstGeom>
          <a:solidFill>
            <a:srgbClr val="0070C0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Striped Right Arrow 79"/>
          <p:cNvSpPr/>
          <p:nvPr/>
        </p:nvSpPr>
        <p:spPr>
          <a:xfrm rot="14462458">
            <a:off x="3412331" y="4958557"/>
            <a:ext cx="479425" cy="347662"/>
          </a:xfrm>
          <a:prstGeom prst="stripedRightArrow">
            <a:avLst/>
          </a:prstGeom>
          <a:solidFill>
            <a:srgbClr val="0070C0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Striped Right Arrow 80"/>
          <p:cNvSpPr/>
          <p:nvPr/>
        </p:nvSpPr>
        <p:spPr>
          <a:xfrm rot="16200000">
            <a:off x="4424362" y="4918076"/>
            <a:ext cx="481013" cy="347662"/>
          </a:xfrm>
          <a:prstGeom prst="stripedRightArrow">
            <a:avLst/>
          </a:prstGeom>
          <a:solidFill>
            <a:srgbClr val="0070C0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Striped Right Arrow 81"/>
          <p:cNvSpPr/>
          <p:nvPr/>
        </p:nvSpPr>
        <p:spPr>
          <a:xfrm rot="7137542" flipH="1">
            <a:off x="5439569" y="4958556"/>
            <a:ext cx="479425" cy="347663"/>
          </a:xfrm>
          <a:prstGeom prst="stripedRightArrow">
            <a:avLst/>
          </a:prstGeom>
          <a:solidFill>
            <a:srgbClr val="0070C0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Striped Right Arrow 82"/>
          <p:cNvSpPr/>
          <p:nvPr/>
        </p:nvSpPr>
        <p:spPr>
          <a:xfrm rot="8652424" flipH="1">
            <a:off x="6518275" y="5006975"/>
            <a:ext cx="481013" cy="347663"/>
          </a:xfrm>
          <a:prstGeom prst="stripedRightArrow">
            <a:avLst/>
          </a:prstGeom>
          <a:solidFill>
            <a:srgbClr val="0070C0">
              <a:alpha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41550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785225" cy="706437"/>
          </a:xfrm>
        </p:spPr>
        <p:txBody>
          <a:bodyPr/>
          <a:lstStyle/>
          <a:p>
            <a:pPr eaLnBrk="1" hangingPunct="1"/>
            <a:r>
              <a:rPr lang="en-GB" sz="3200" smtClean="0"/>
              <a:t>Investors now looking at Customer Value KPIs</a:t>
            </a:r>
          </a:p>
        </p:txBody>
      </p:sp>
      <p:pic>
        <p:nvPicPr>
          <p:cNvPr id="61442" name="Rectangle 2468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3" y="836613"/>
            <a:ext cx="912653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3"/>
          <p:cNvSpPr txBox="1">
            <a:spLocks noChangeArrowheads="1"/>
          </p:cNvSpPr>
          <p:nvPr/>
        </p:nvSpPr>
        <p:spPr bwMode="auto">
          <a:xfrm>
            <a:off x="142875" y="1811338"/>
            <a:ext cx="8478838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461963" lvl="1" indent="-236538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GB">
                <a:latin typeface="Calibri" pitchFamily="34" charset="0"/>
              </a:rPr>
              <a:t>Research has demonstrated quite conclusively that customer value is an excellent proxy for firm value and that companies investing in customer-centric initiatives enjoy higher financial returns.</a:t>
            </a:r>
            <a:endParaRPr lang="en-US">
              <a:latin typeface="Calibri" pitchFamily="34" charset="0"/>
            </a:endParaRPr>
          </a:p>
        </p:txBody>
      </p:sp>
      <p:pic>
        <p:nvPicPr>
          <p:cNvPr id="61444" name="Picture 3" descr="http://upload.wikimedia.org/wikipedia/de/thumb/9/98/Gartner_logo.svg/800px-Gartner_logo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363" y="1339850"/>
            <a:ext cx="16891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Content Placeholder 2"/>
          <p:cNvSpPr>
            <a:spLocks/>
          </p:cNvSpPr>
          <p:nvPr/>
        </p:nvSpPr>
        <p:spPr bwMode="auto">
          <a:xfrm>
            <a:off x="179388" y="3644900"/>
            <a:ext cx="48974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GB">
                <a:latin typeface="Calibri" pitchFamily="34" charset="0"/>
              </a:rPr>
              <a:t>NPS &amp; Other Customer Satisfaction measures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GB">
                <a:latin typeface="Calibri" pitchFamily="34" charset="0"/>
              </a:rPr>
              <a:t>Employee satisfaction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GB">
                <a:latin typeface="Calibri" pitchFamily="34" charset="0"/>
              </a:rPr>
              <a:t>Customer Relationship Health Value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GB">
                <a:latin typeface="Calibri" pitchFamily="34" charset="0"/>
              </a:rPr>
              <a:t>CLTV – Customer Life Time Value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GB">
                <a:latin typeface="Calibri" pitchFamily="34" charset="0"/>
              </a:rPr>
              <a:t>Product density – cross sell rates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IE">
                <a:latin typeface="Calibri" pitchFamily="34" charset="0"/>
              </a:rPr>
              <a:t>Marketing consents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IE">
                <a:latin typeface="Calibri" pitchFamily="34" charset="0"/>
              </a:rPr>
              <a:t>Customer Engagement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IE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4204" y="3749880"/>
            <a:ext cx="2675250" cy="17735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IE" dirty="0"/>
              <a:t>In a long term industry, all are considered good indicators of the </a:t>
            </a:r>
          </a:p>
          <a:p>
            <a:pPr algn="ctr">
              <a:defRPr/>
            </a:pPr>
            <a:r>
              <a:rPr lang="en-IE" dirty="0"/>
              <a:t>long term fortune of a company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2288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1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3063" y="1727200"/>
            <a:ext cx="1712912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2" name="Titl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706437"/>
          </a:xfrm>
        </p:spPr>
        <p:txBody>
          <a:bodyPr/>
          <a:lstStyle/>
          <a:p>
            <a:pPr eaLnBrk="1" hangingPunct="1"/>
            <a:r>
              <a:rPr lang="en-US" sz="2800" smtClean="0"/>
              <a:t>Using more information leads to better results</a:t>
            </a:r>
          </a:p>
        </p:txBody>
      </p:sp>
      <p:sp>
        <p:nvSpPr>
          <p:cNvPr id="6" name="Rounded Rectangle 23"/>
          <p:cNvSpPr>
            <a:spLocks noChangeArrowheads="1"/>
          </p:cNvSpPr>
          <p:nvPr/>
        </p:nvSpPr>
        <p:spPr bwMode="auto">
          <a:xfrm>
            <a:off x="609600" y="1803400"/>
            <a:ext cx="1119188" cy="1035050"/>
          </a:xfrm>
          <a:prstGeom prst="roundRect">
            <a:avLst>
              <a:gd name="adj" fmla="val 699"/>
            </a:avLst>
          </a:prstGeom>
          <a:blipFill dpi="0" rotWithShape="1">
            <a:blip r:embed="rId4" cstate="print">
              <a:extLst/>
            </a:blip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1" name="Rounded Rectangle 23"/>
          <p:cNvSpPr>
            <a:spLocks noChangeArrowheads="1"/>
          </p:cNvSpPr>
          <p:nvPr/>
        </p:nvSpPr>
        <p:spPr bwMode="auto">
          <a:xfrm>
            <a:off x="1847850" y="1839913"/>
            <a:ext cx="1119188" cy="1033462"/>
          </a:xfrm>
          <a:prstGeom prst="roundRect">
            <a:avLst>
              <a:gd name="adj" fmla="val 699"/>
            </a:avLst>
          </a:prstGeom>
          <a:blipFill dpi="0" rotWithShape="1">
            <a:blip r:embed="rId5" cstate="print">
              <a:extLst/>
            </a:blip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2" name="Rounded Rectangle 23"/>
          <p:cNvSpPr>
            <a:spLocks noChangeArrowheads="1"/>
          </p:cNvSpPr>
          <p:nvPr/>
        </p:nvSpPr>
        <p:spPr bwMode="auto">
          <a:xfrm>
            <a:off x="3086100" y="1817688"/>
            <a:ext cx="1119188" cy="1035050"/>
          </a:xfrm>
          <a:prstGeom prst="roundRect">
            <a:avLst>
              <a:gd name="adj" fmla="val 699"/>
            </a:avLst>
          </a:prstGeom>
          <a:blipFill dpi="0" rotWithShape="1">
            <a:blip r:embed="rId6" cstate="print">
              <a:extLst/>
            </a:blip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3" name="Rounded Rectangle 23"/>
          <p:cNvSpPr>
            <a:spLocks noChangeArrowheads="1"/>
          </p:cNvSpPr>
          <p:nvPr/>
        </p:nvSpPr>
        <p:spPr bwMode="auto">
          <a:xfrm>
            <a:off x="4324350" y="1811338"/>
            <a:ext cx="1119188" cy="1033462"/>
          </a:xfrm>
          <a:prstGeom prst="roundRect">
            <a:avLst>
              <a:gd name="adj" fmla="val 699"/>
            </a:avLst>
          </a:prstGeom>
          <a:blipFill dpi="0" rotWithShape="1">
            <a:blip r:embed="rId7" cstate="print">
              <a:extLst/>
            </a:blip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4" name="Rounded Rectangle 23"/>
          <p:cNvSpPr>
            <a:spLocks noChangeArrowheads="1"/>
          </p:cNvSpPr>
          <p:nvPr/>
        </p:nvSpPr>
        <p:spPr bwMode="auto">
          <a:xfrm>
            <a:off x="5562600" y="1825625"/>
            <a:ext cx="1119188" cy="1033463"/>
          </a:xfrm>
          <a:prstGeom prst="roundRect">
            <a:avLst>
              <a:gd name="adj" fmla="val 699"/>
            </a:avLst>
          </a:prstGeom>
          <a:blipFill dpi="0" rotWithShape="1">
            <a:blip r:embed="rId8" cstate="print"/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89448" name="TextBox 14"/>
          <p:cNvSpPr txBox="1">
            <a:spLocks noChangeArrowheads="1"/>
          </p:cNvSpPr>
          <p:nvPr/>
        </p:nvSpPr>
        <p:spPr bwMode="auto">
          <a:xfrm>
            <a:off x="588963" y="1339850"/>
            <a:ext cx="11604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First Browsing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Interaction</a:t>
            </a:r>
          </a:p>
          <a:p>
            <a:pPr algn="ctr" defTabSz="457200"/>
            <a:endParaRPr lang="en-US" sz="1200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9" name="TextBox 15"/>
          <p:cNvSpPr txBox="1">
            <a:spLocks noChangeArrowheads="1"/>
          </p:cNvSpPr>
          <p:nvPr/>
        </p:nvSpPr>
        <p:spPr bwMode="auto">
          <a:xfrm>
            <a:off x="1741488" y="1354138"/>
            <a:ext cx="13906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Multiple Browsing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Interactions</a:t>
            </a:r>
          </a:p>
          <a:p>
            <a:pPr algn="ctr" defTabSz="457200"/>
            <a:endParaRPr lang="en-US" sz="1200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50" name="TextBox 16"/>
          <p:cNvSpPr txBox="1">
            <a:spLocks noChangeArrowheads="1"/>
          </p:cNvSpPr>
          <p:nvPr/>
        </p:nvSpPr>
        <p:spPr bwMode="auto">
          <a:xfrm>
            <a:off x="2973388" y="1327150"/>
            <a:ext cx="12906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First Manned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Interaction</a:t>
            </a:r>
          </a:p>
          <a:p>
            <a:pPr algn="ctr" defTabSz="457200"/>
            <a:endParaRPr lang="en-US" sz="1200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51" name="TextBox 17"/>
          <p:cNvSpPr txBox="1">
            <a:spLocks noChangeArrowheads="1"/>
          </p:cNvSpPr>
          <p:nvPr/>
        </p:nvSpPr>
        <p:spPr bwMode="auto">
          <a:xfrm>
            <a:off x="4330700" y="1339850"/>
            <a:ext cx="10302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After First 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Review</a:t>
            </a:r>
          </a:p>
          <a:p>
            <a:pPr algn="ctr" defTabSz="457200"/>
            <a:endParaRPr lang="en-US" sz="1200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52" name="TextBox 18"/>
          <p:cNvSpPr txBox="1">
            <a:spLocks noChangeArrowheads="1"/>
          </p:cNvSpPr>
          <p:nvPr/>
        </p:nvSpPr>
        <p:spPr bwMode="auto">
          <a:xfrm>
            <a:off x="5591175" y="1336675"/>
            <a:ext cx="1031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Relationship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Customer</a:t>
            </a:r>
          </a:p>
          <a:p>
            <a:pPr algn="ctr" defTabSz="457200"/>
            <a:endParaRPr lang="en-US" sz="1200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Right Triangle 20"/>
          <p:cNvSpPr/>
          <p:nvPr/>
        </p:nvSpPr>
        <p:spPr>
          <a:xfrm rot="10800000">
            <a:off x="404690" y="3502568"/>
            <a:ext cx="7571619" cy="2697237"/>
          </a:xfrm>
          <a:prstGeom prst="rtTriangle">
            <a:avLst/>
          </a:prstGeom>
          <a:solidFill>
            <a:srgbClr val="0070C0"/>
          </a:solidFill>
          <a:ln w="317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defTabSz="457200">
              <a:defRPr/>
            </a:pPr>
            <a:endParaRPr lang="en-US" sz="1400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8050213" y="3490913"/>
            <a:ext cx="254000" cy="2768600"/>
          </a:xfrm>
          <a:prstGeom prst="downArrow">
            <a:avLst/>
          </a:prstGeom>
          <a:solidFill>
            <a:srgbClr val="00206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832600" y="6316663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6C38BA-7E81-47A9-98A7-A104D6FEEF90}" type="slidenum">
              <a:rPr lang="en-US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 rot="16200000">
            <a:off x="4079876" y="-434975"/>
            <a:ext cx="247650" cy="7515225"/>
          </a:xfrm>
          <a:prstGeom prst="downArrow">
            <a:avLst>
              <a:gd name="adj1" fmla="val 50000"/>
              <a:gd name="adj2" fmla="val 45933"/>
            </a:avLst>
          </a:prstGeom>
          <a:solidFill>
            <a:srgbClr val="00206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9459" name="TextBox 3"/>
          <p:cNvSpPr txBox="1">
            <a:spLocks noChangeArrowheads="1"/>
          </p:cNvSpPr>
          <p:nvPr/>
        </p:nvSpPr>
        <p:spPr bwMode="auto">
          <a:xfrm>
            <a:off x="458788" y="2924175"/>
            <a:ext cx="1009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Anonymous</a:t>
            </a:r>
          </a:p>
        </p:txBody>
      </p:sp>
      <p:sp>
        <p:nvSpPr>
          <p:cNvPr id="189460" name="TextBox 25"/>
          <p:cNvSpPr txBox="1">
            <a:spLocks noChangeArrowheads="1"/>
          </p:cNvSpPr>
          <p:nvPr/>
        </p:nvSpPr>
        <p:spPr bwMode="auto">
          <a:xfrm>
            <a:off x="7100888" y="2927350"/>
            <a:ext cx="731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Intimate</a:t>
            </a:r>
          </a:p>
        </p:txBody>
      </p:sp>
      <p:sp>
        <p:nvSpPr>
          <p:cNvPr id="27" name="Rounded Rectangle 23"/>
          <p:cNvSpPr>
            <a:spLocks noChangeArrowheads="1"/>
          </p:cNvSpPr>
          <p:nvPr/>
        </p:nvSpPr>
        <p:spPr bwMode="auto">
          <a:xfrm>
            <a:off x="7419975" y="2235200"/>
            <a:ext cx="292100" cy="255588"/>
          </a:xfrm>
          <a:prstGeom prst="roundRect">
            <a:avLst>
              <a:gd name="adj" fmla="val 699"/>
            </a:avLst>
          </a:prstGeom>
          <a:blipFill dpi="0" rotWithShape="1">
            <a:blip r:embed="rId8" cstate="print"/>
            <a:srcRect/>
            <a:stretch>
              <a:fillRect/>
            </a:stretch>
          </a:blipFill>
          <a:ln>
            <a:noFill/>
          </a:ln>
          <a:effectLst>
            <a:outerShdw blurRad="228600" algn="br" rotWithShape="0">
              <a:srgbClr val="808080">
                <a:alpha val="12999"/>
              </a:srgbClr>
            </a:outerShdw>
          </a:effectLst>
          <a:extLst/>
        </p:spPr>
        <p:txBody>
          <a:bodyPr/>
          <a:lstStyle/>
          <a:p>
            <a:pPr defTabSz="457200" eaLnBrk="0" hangingPunct="0">
              <a:defRPr/>
            </a:pPr>
            <a:endParaRPr lang="en-US" sz="1700" dirty="0">
              <a:solidFill>
                <a:srgbClr val="454545"/>
              </a:solidFill>
              <a:latin typeface="Times" pitchFamily="18" charset="0"/>
            </a:endParaRPr>
          </a:p>
        </p:txBody>
      </p:sp>
      <p:sp>
        <p:nvSpPr>
          <p:cNvPr id="189462" name="TextBox 27"/>
          <p:cNvSpPr txBox="1">
            <a:spLocks noChangeArrowheads="1"/>
          </p:cNvSpPr>
          <p:nvPr/>
        </p:nvSpPr>
        <p:spPr bwMode="auto">
          <a:xfrm>
            <a:off x="7029450" y="1336675"/>
            <a:ext cx="9207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sz="1200">
                <a:solidFill>
                  <a:srgbClr val="000000"/>
                </a:solidFill>
              </a:rPr>
              <a:t>Networked</a:t>
            </a:r>
          </a:p>
          <a:p>
            <a:pPr algn="ctr" defTabSz="457200"/>
            <a:r>
              <a:rPr lang="en-US" sz="1200">
                <a:solidFill>
                  <a:srgbClr val="000000"/>
                </a:solidFill>
              </a:rPr>
              <a:t>Advocate</a:t>
            </a:r>
          </a:p>
          <a:p>
            <a:pPr algn="ctr" defTabSz="457200"/>
            <a:endParaRPr lang="en-US">
              <a:solidFill>
                <a:srgbClr val="000000"/>
              </a:solidFill>
            </a:endParaRPr>
          </a:p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63" name="4 CuadroTexto"/>
          <p:cNvSpPr txBox="1">
            <a:spLocks noChangeArrowheads="1"/>
          </p:cNvSpPr>
          <p:nvPr/>
        </p:nvSpPr>
        <p:spPr bwMode="auto">
          <a:xfrm flipH="1">
            <a:off x="1804988" y="3497263"/>
            <a:ext cx="1262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000">
                <a:solidFill>
                  <a:srgbClr val="FFFFFF"/>
                </a:solidFill>
              </a:rPr>
              <a:t>J Smith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087-12345678</a:t>
            </a:r>
          </a:p>
        </p:txBody>
      </p:sp>
      <p:sp>
        <p:nvSpPr>
          <p:cNvPr id="189464" name="5 CuadroTexto"/>
          <p:cNvSpPr txBox="1">
            <a:spLocks noChangeArrowheads="1"/>
          </p:cNvSpPr>
          <p:nvPr/>
        </p:nvSpPr>
        <p:spPr bwMode="auto">
          <a:xfrm flipH="1">
            <a:off x="2973388" y="3502025"/>
            <a:ext cx="1574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000">
                <a:solidFill>
                  <a:srgbClr val="FFFFFF"/>
                </a:solidFill>
              </a:rPr>
              <a:t>Joanna Smith, 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Mobile 087-1234578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Email – jsmith@gmail.com</a:t>
            </a:r>
          </a:p>
        </p:txBody>
      </p:sp>
      <p:sp>
        <p:nvSpPr>
          <p:cNvPr id="189465" name="7 CuadroTexto"/>
          <p:cNvSpPr txBox="1">
            <a:spLocks noChangeArrowheads="1"/>
          </p:cNvSpPr>
          <p:nvPr/>
        </p:nvSpPr>
        <p:spPr bwMode="auto">
          <a:xfrm flipH="1">
            <a:off x="4324350" y="3497263"/>
            <a:ext cx="19764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000">
                <a:solidFill>
                  <a:srgbClr val="FFFFFF"/>
                </a:solidFill>
              </a:rPr>
              <a:t>Joanna Smith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Female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Age 29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Mallow, Co Cork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Married to Dave with 1 child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Semi-State Employment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Protection need</a:t>
            </a:r>
          </a:p>
          <a:p>
            <a:pPr defTabSz="457200"/>
            <a:r>
              <a:rPr lang="en-US" sz="1000">
                <a:solidFill>
                  <a:srgbClr val="FFFFFF"/>
                </a:solidFill>
              </a:rPr>
              <a:t>Email only please</a:t>
            </a:r>
          </a:p>
        </p:txBody>
      </p:sp>
      <p:sp>
        <p:nvSpPr>
          <p:cNvPr id="189466" name="TextBox 31"/>
          <p:cNvSpPr txBox="1">
            <a:spLocks noChangeArrowheads="1"/>
          </p:cNvSpPr>
          <p:nvPr/>
        </p:nvSpPr>
        <p:spPr bwMode="auto">
          <a:xfrm rot="5400000">
            <a:off x="7870032" y="4583906"/>
            <a:ext cx="11858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Understanding</a:t>
            </a:r>
          </a:p>
        </p:txBody>
      </p:sp>
      <p:sp>
        <p:nvSpPr>
          <p:cNvPr id="33" name="7 CuadroTexto"/>
          <p:cNvSpPr txBox="1">
            <a:spLocks noChangeArrowheads="1"/>
          </p:cNvSpPr>
          <p:nvPr/>
        </p:nvSpPr>
        <p:spPr bwMode="auto">
          <a:xfrm flipH="1">
            <a:off x="6102350" y="3502025"/>
            <a:ext cx="197485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Joanna Smith</a:t>
            </a:r>
          </a:p>
          <a:p>
            <a:pPr marL="171450" indent="-171450" defTabSz="457200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Needs to know she is not wasting money</a:t>
            </a:r>
          </a:p>
          <a:p>
            <a:pPr marL="171450" indent="-171450" defTabSz="457200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Wants to know she is making the right decision now, for her family’s future</a:t>
            </a:r>
          </a:p>
          <a:p>
            <a:pPr marL="171450" indent="-171450" defTabSz="457200"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</a:rPr>
              <a:t>Wants to tell her friends she found it surprisingly easy to deal with Irish Life as they understood her.</a:t>
            </a:r>
          </a:p>
        </p:txBody>
      </p:sp>
      <p:sp>
        <p:nvSpPr>
          <p:cNvPr id="189469" name="Rectangle 29"/>
          <p:cNvSpPr>
            <a:spLocks noChangeArrowheads="1"/>
          </p:cNvSpPr>
          <p:nvPr/>
        </p:nvSpPr>
        <p:spPr bwMode="auto">
          <a:xfrm>
            <a:off x="395288" y="4868863"/>
            <a:ext cx="3240087" cy="14398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IE"/>
              <a:t>Every conversation is an opportunity and a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4519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3047"/>
            <a:ext cx="9140951" cy="685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9750" y="3789800"/>
            <a:ext cx="3119755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i="1" spc="-1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OB</a:t>
            </a:r>
            <a:r>
              <a:rPr sz="3200" b="1" i="1" spc="-5" dirty="0" smtClean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b="1" i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lang="en-IE" sz="3200" b="1" i="1" spc="0" dirty="0" smtClean="0">
                <a:solidFill>
                  <a:srgbClr val="FFFFFF"/>
                </a:solidFill>
                <a:latin typeface="Arial"/>
                <a:cs typeface="Arial"/>
              </a:rPr>
              <a:t>  A revolution in progress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08211" y="6406993"/>
            <a:ext cx="10350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003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/>
          <p:cNvSpPr>
            <a:spLocks noGrp="1"/>
          </p:cNvSpPr>
          <p:nvPr>
            <p:ph type="title" idx="4294967295"/>
          </p:nvPr>
        </p:nvSpPr>
        <p:spPr>
          <a:xfrm>
            <a:off x="539750" y="188913"/>
            <a:ext cx="8229600" cy="504825"/>
          </a:xfrm>
        </p:spPr>
        <p:txBody>
          <a:bodyPr/>
          <a:lstStyle/>
          <a:p>
            <a:pPr eaLnBrk="1" hangingPunct="1"/>
            <a:r>
              <a:rPr lang="en-GB" sz="4000" smtClean="0"/>
              <a:t>Customer Centric Virtuous Circle</a:t>
            </a:r>
          </a:p>
        </p:txBody>
      </p:sp>
      <p:pic>
        <p:nvPicPr>
          <p:cNvPr id="19149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196975"/>
            <a:ext cx="5084762" cy="452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91" name="Text Box 9"/>
          <p:cNvSpPr txBox="1">
            <a:spLocks noChangeArrowheads="1"/>
          </p:cNvSpPr>
          <p:nvPr/>
        </p:nvSpPr>
        <p:spPr bwMode="auto">
          <a:xfrm>
            <a:off x="179388" y="5985669"/>
            <a:ext cx="8353052" cy="70788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sz="2000"/>
              <a:t>Needs engagement from all parts of the business and seamless interaction between sales and service</a:t>
            </a:r>
            <a:endParaRPr lang="en-GB" sz="2000"/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6011863" y="1773238"/>
            <a:ext cx="24479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/>
              <a:t>Up sell</a:t>
            </a:r>
            <a:endParaRPr lang="en-GB"/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6011863" y="2636838"/>
            <a:ext cx="24479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/>
              <a:t>Cross sell</a:t>
            </a:r>
            <a:endParaRPr lang="en-GB"/>
          </a:p>
        </p:txBody>
      </p:sp>
      <p:sp>
        <p:nvSpPr>
          <p:cNvPr id="191495" name="Rectangle 7"/>
          <p:cNvSpPr>
            <a:spLocks noChangeArrowheads="1"/>
          </p:cNvSpPr>
          <p:nvPr/>
        </p:nvSpPr>
        <p:spPr bwMode="auto">
          <a:xfrm>
            <a:off x="6011863" y="3500438"/>
            <a:ext cx="2447925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/>
              <a:t>Persistency</a:t>
            </a:r>
            <a:endParaRPr lang="en-GB"/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6011863" y="4365625"/>
            <a:ext cx="24479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/>
              <a:t>Word of Mouth</a:t>
            </a:r>
            <a:endParaRPr lang="en-GB"/>
          </a:p>
        </p:txBody>
      </p:sp>
      <p:sp>
        <p:nvSpPr>
          <p:cNvPr id="191499" name="Text Box 11"/>
          <p:cNvSpPr txBox="1">
            <a:spLocks noChangeArrowheads="1"/>
          </p:cNvSpPr>
          <p:nvPr/>
        </p:nvSpPr>
        <p:spPr bwMode="auto">
          <a:xfrm>
            <a:off x="5795963" y="1125538"/>
            <a:ext cx="3241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400"/>
              <a:t>This is a long-term play that means more work but better results</a:t>
            </a:r>
            <a:endParaRPr lang="en-GB" sz="1400"/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7092950" y="2276475"/>
            <a:ext cx="287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/>
              <a:t>+</a:t>
            </a:r>
            <a:endParaRPr lang="en-GB"/>
          </a:p>
        </p:txBody>
      </p:sp>
      <p:sp>
        <p:nvSpPr>
          <p:cNvPr id="191502" name="Text Box 14"/>
          <p:cNvSpPr txBox="1">
            <a:spLocks noChangeArrowheads="1"/>
          </p:cNvSpPr>
          <p:nvPr/>
        </p:nvSpPr>
        <p:spPr bwMode="auto">
          <a:xfrm>
            <a:off x="7092950" y="3141663"/>
            <a:ext cx="287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/>
              <a:t>+</a:t>
            </a:r>
            <a:endParaRPr lang="en-GB"/>
          </a:p>
        </p:txBody>
      </p:sp>
      <p:sp>
        <p:nvSpPr>
          <p:cNvPr id="191503" name="Text Box 15"/>
          <p:cNvSpPr txBox="1">
            <a:spLocks noChangeArrowheads="1"/>
          </p:cNvSpPr>
          <p:nvPr/>
        </p:nvSpPr>
        <p:spPr bwMode="auto">
          <a:xfrm>
            <a:off x="7092950" y="4005263"/>
            <a:ext cx="287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/>
              <a:t>+</a:t>
            </a:r>
            <a:endParaRPr lang="en-GB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021387" y="5217042"/>
            <a:ext cx="24479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E" dirty="0" smtClean="0"/>
              <a:t>New sales</a:t>
            </a:r>
            <a:endParaRPr lang="en-GB" dirty="0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7102474" y="4856680"/>
            <a:ext cx="287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/>
              <a:t>+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5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 smtClean="0">
                <a:solidFill>
                  <a:srgbClr val="0070C0"/>
                </a:solidFill>
              </a:rPr>
              <a:t>Add explicit value</a:t>
            </a:r>
            <a:endParaRPr lang="en-IE" sz="40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0" y="1484784"/>
            <a:ext cx="8464088" cy="367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Description: C:\Users\johnk\AppData\Local\Temp\SnipImage-{F909A9A9-F823-4D94-9F33-29212871C2DB}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2896004" cy="145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24304" y="5445224"/>
            <a:ext cx="427608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smtClean="0"/>
              <a:t>Customer engagement activity tailored for the different stages – but as individuals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55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IE" sz="2400" b="1" dirty="0" smtClean="0">
                <a:solidFill>
                  <a:srgbClr val="333333"/>
                </a:solidFill>
                <a:latin typeface="Arial"/>
                <a:cs typeface="Arial"/>
              </a:rPr>
              <a:t>Customer Centricity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1670050"/>
            <a:ext cx="88900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2127250"/>
            <a:ext cx="88900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2584450"/>
            <a:ext cx="88900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3041650"/>
            <a:ext cx="88900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5363" y="1440434"/>
            <a:ext cx="6355715" cy="35125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443230">
              <a:lnSpc>
                <a:spcPct val="15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Custome</a:t>
            </a:r>
            <a:r>
              <a:rPr sz="2000" b="1" spc="-5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-ce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tr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city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toda</a:t>
            </a:r>
            <a:r>
              <a:rPr sz="20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000" b="1" spc="-7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co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sumer context </a:t>
            </a:r>
            <a:endParaRPr lang="en-IE" sz="2000" b="1" spc="0" dirty="0" smtClean="0">
              <a:solidFill>
                <a:srgbClr val="333333"/>
              </a:solidFill>
              <a:latin typeface="Arial"/>
              <a:cs typeface="Arial"/>
            </a:endParaRPr>
          </a:p>
          <a:p>
            <a:pPr marL="12700" marR="443230">
              <a:lnSpc>
                <a:spcPct val="150000"/>
              </a:lnSpc>
            </a:pP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Why cu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tomer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intelli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matters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today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200"/>
              </a:lnSpc>
            </a:pPr>
            <a:endParaRPr sz="1200" dirty="0"/>
          </a:p>
          <a:p>
            <a:pPr marL="12700">
              <a:lnSpc>
                <a:spcPct val="100000"/>
              </a:lnSpc>
            </a:pPr>
            <a:r>
              <a:rPr sz="2000" b="1" spc="-114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alue of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data and anal</a:t>
            </a:r>
            <a:r>
              <a:rPr sz="20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cs in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insuran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 indu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try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"/>
              </a:spcBef>
            </a:pPr>
            <a:endParaRPr sz="1200" dirty="0"/>
          </a:p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amples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of 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tomer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intell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ran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lang="en-IE" sz="2000" b="1" spc="0" dirty="0" smtClean="0">
              <a:solidFill>
                <a:srgbClr val="333333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IE" sz="2000" b="1" spc="0" dirty="0" smtClean="0">
              <a:solidFill>
                <a:srgbClr val="333333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IE" sz="2000" b="1" dirty="0" smtClean="0">
                <a:solidFill>
                  <a:srgbClr val="FF0000"/>
                </a:solidFill>
                <a:latin typeface="Arial"/>
                <a:cs typeface="Arial"/>
              </a:rPr>
              <a:t>In ‘old-fashioned speak’ know your customer</a:t>
            </a:r>
            <a:endParaRPr lang="en-IE" sz="2000" b="1" spc="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97" y="6151245"/>
            <a:ext cx="592963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 smtClean="0">
                <a:solidFill>
                  <a:srgbClr val="333333"/>
                </a:solidFill>
                <a:latin typeface="Arial"/>
                <a:cs typeface="Arial"/>
              </a:rPr>
              <a:t>Source: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June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20</a:t>
            </a:r>
            <a:r>
              <a:rPr sz="1200" spc="-90" dirty="0" smtClean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“Competiti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200" spc="-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rategy</a:t>
            </a:r>
            <a:r>
              <a:rPr sz="12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200" spc="-6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Age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 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he Customer”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Forrester report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838200"/>
            <a:ext cx="6938899" cy="4932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spc="-4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have ente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ed the “Age of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37763" y="4313555"/>
            <a:ext cx="2757487" cy="20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1400" dirty="0"/>
              <a:t>Customers now have easy access to: </a:t>
            </a:r>
          </a:p>
          <a:p>
            <a:pPr marL="342900" indent="-342900"/>
            <a:endParaRPr lang="en-US" sz="1400" dirty="0"/>
          </a:p>
          <a:p>
            <a:pPr marL="342900" indent="-342900">
              <a:buFontTx/>
              <a:buAutoNum type="arabicPeriod"/>
            </a:pPr>
            <a:r>
              <a:rPr lang="en-US" sz="1400" dirty="0"/>
              <a:t>Product information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Company information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Competitor information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The opinions of friends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The “impartial” opinion of strangers</a:t>
            </a:r>
            <a:r>
              <a:rPr lang="en-US" sz="1400" baseline="30000" dirty="0"/>
              <a:t>	</a:t>
            </a:r>
            <a:endParaRPr lang="en-US" sz="1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796283"/>
            <a:ext cx="7950834" cy="19545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spc="-18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ou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want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ompete? Get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ustomer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obs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ed!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1300"/>
              </a:lnSpc>
              <a:spcBef>
                <a:spcPts val="82"/>
              </a:spcBef>
            </a:pPr>
            <a:endParaRPr sz="1300"/>
          </a:p>
          <a:p>
            <a:pPr marL="88900" marR="3657600">
              <a:lnSpc>
                <a:spcPct val="1278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Nimble, emphasizing sp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ed o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strength Fle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ible,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aluing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ersatility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loc</a:t>
            </a:r>
            <a:r>
              <a:rPr sz="1800" spc="1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-in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"/>
              </a:spcBef>
            </a:pPr>
            <a:endParaRPr sz="600"/>
          </a:p>
          <a:p>
            <a:pPr marL="88900">
              <a:lnSpc>
                <a:spcPct val="100000"/>
              </a:lnSpc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Global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embracin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worldwid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supplies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demands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an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markets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889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Smart, pro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iding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information-rich ser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ices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dumb products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or transactions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" y="554101"/>
            <a:ext cx="1462278" cy="2506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533400"/>
            <a:ext cx="7391400" cy="2724150"/>
          </a:xfrm>
          <a:custGeom>
            <a:avLst/>
            <a:gdLst/>
            <a:ahLst/>
            <a:cxnLst/>
            <a:rect l="l" t="t" r="r" b="b"/>
            <a:pathLst>
              <a:path w="7391400" h="2724150">
                <a:moveTo>
                  <a:pt x="6937375" y="0"/>
                </a:moveTo>
                <a:lnTo>
                  <a:pt x="454025" y="0"/>
                </a:lnTo>
                <a:lnTo>
                  <a:pt x="416795" y="1505"/>
                </a:lnTo>
                <a:lnTo>
                  <a:pt x="344934" y="13198"/>
                </a:lnTo>
                <a:lnTo>
                  <a:pt x="277320" y="35687"/>
                </a:lnTo>
                <a:lnTo>
                  <a:pt x="214887" y="68036"/>
                </a:lnTo>
                <a:lnTo>
                  <a:pt x="158572" y="109309"/>
                </a:lnTo>
                <a:lnTo>
                  <a:pt x="109309" y="158572"/>
                </a:lnTo>
                <a:lnTo>
                  <a:pt x="68036" y="214887"/>
                </a:lnTo>
                <a:lnTo>
                  <a:pt x="35687" y="277320"/>
                </a:lnTo>
                <a:lnTo>
                  <a:pt x="13198" y="344934"/>
                </a:lnTo>
                <a:lnTo>
                  <a:pt x="1505" y="416795"/>
                </a:lnTo>
                <a:lnTo>
                  <a:pt x="0" y="454025"/>
                </a:lnTo>
                <a:lnTo>
                  <a:pt x="0" y="2270125"/>
                </a:lnTo>
                <a:lnTo>
                  <a:pt x="5943" y="2343757"/>
                </a:lnTo>
                <a:lnTo>
                  <a:pt x="23151" y="2413611"/>
                </a:lnTo>
                <a:lnTo>
                  <a:pt x="50687" y="2478752"/>
                </a:lnTo>
                <a:lnTo>
                  <a:pt x="87615" y="2538243"/>
                </a:lnTo>
                <a:lnTo>
                  <a:pt x="133000" y="2591149"/>
                </a:lnTo>
                <a:lnTo>
                  <a:pt x="185906" y="2636534"/>
                </a:lnTo>
                <a:lnTo>
                  <a:pt x="245397" y="2673462"/>
                </a:lnTo>
                <a:lnTo>
                  <a:pt x="310538" y="2700998"/>
                </a:lnTo>
                <a:lnTo>
                  <a:pt x="380392" y="2718206"/>
                </a:lnTo>
                <a:lnTo>
                  <a:pt x="454025" y="2724150"/>
                </a:lnTo>
                <a:lnTo>
                  <a:pt x="6937375" y="2724150"/>
                </a:lnTo>
                <a:lnTo>
                  <a:pt x="7011007" y="2718206"/>
                </a:lnTo>
                <a:lnTo>
                  <a:pt x="7080861" y="2700998"/>
                </a:lnTo>
                <a:lnTo>
                  <a:pt x="7146002" y="2673462"/>
                </a:lnTo>
                <a:lnTo>
                  <a:pt x="7205493" y="2636534"/>
                </a:lnTo>
                <a:lnTo>
                  <a:pt x="7258399" y="2591149"/>
                </a:lnTo>
                <a:lnTo>
                  <a:pt x="7303784" y="2538243"/>
                </a:lnTo>
                <a:lnTo>
                  <a:pt x="7340712" y="2478752"/>
                </a:lnTo>
                <a:lnTo>
                  <a:pt x="7368248" y="2413611"/>
                </a:lnTo>
                <a:lnTo>
                  <a:pt x="7385456" y="2343757"/>
                </a:lnTo>
                <a:lnTo>
                  <a:pt x="7391400" y="2270125"/>
                </a:lnTo>
                <a:lnTo>
                  <a:pt x="7391400" y="454025"/>
                </a:lnTo>
                <a:lnTo>
                  <a:pt x="7385456" y="380392"/>
                </a:lnTo>
                <a:lnTo>
                  <a:pt x="7368248" y="310538"/>
                </a:lnTo>
                <a:lnTo>
                  <a:pt x="7340712" y="245397"/>
                </a:lnTo>
                <a:lnTo>
                  <a:pt x="7303784" y="185906"/>
                </a:lnTo>
                <a:lnTo>
                  <a:pt x="7258399" y="133000"/>
                </a:lnTo>
                <a:lnTo>
                  <a:pt x="7205493" y="87615"/>
                </a:lnTo>
                <a:lnTo>
                  <a:pt x="7146002" y="50687"/>
                </a:lnTo>
                <a:lnTo>
                  <a:pt x="7080861" y="23151"/>
                </a:lnTo>
                <a:lnTo>
                  <a:pt x="7011007" y="5943"/>
                </a:lnTo>
                <a:lnTo>
                  <a:pt x="6937375" y="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9889" y="719709"/>
            <a:ext cx="6831330" cy="23431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800" i="1" dirty="0" smtClean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800" i="1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0" dirty="0" smtClean="0">
                <a:solidFill>
                  <a:srgbClr val="FFFFFF"/>
                </a:solidFill>
                <a:latin typeface="Arial"/>
                <a:cs typeface="Arial"/>
              </a:rPr>
              <a:t>obsession?</a:t>
            </a:r>
            <a:endParaRPr sz="2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9"/>
              </a:spcBef>
            </a:pPr>
            <a:endParaRPr sz="600"/>
          </a:p>
          <a:p>
            <a:pPr marL="12700" marR="12700">
              <a:lnSpc>
                <a:spcPct val="100000"/>
              </a:lnSpc>
            </a:pPr>
            <a:r>
              <a:rPr sz="240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ustom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-o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sess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2400" b="1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b="1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2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ene</a:t>
            </a:r>
            <a:r>
              <a:rPr sz="2400" b="1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b="1" spc="-20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2400" b="1" spc="-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proc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sses that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r>
              <a:rPr sz="24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kn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wl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dge</a:t>
            </a:r>
            <a:r>
              <a:rPr sz="24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of a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ment</a:t>
            </a:r>
            <a:r>
              <a:rPr sz="2400" spc="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with custom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pri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ritizes</a:t>
            </a:r>
            <a:r>
              <a:rPr sz="2400" spc="2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these ov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mai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tai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ing tra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iti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titive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5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rri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282571"/>
            <a:ext cx="5038090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What</a:t>
            </a:r>
            <a:r>
              <a:rPr sz="3200" b="1" spc="-125" dirty="0" smtClean="0">
                <a:solidFill>
                  <a:srgbClr val="3399CC"/>
                </a:solidFill>
                <a:latin typeface="Arial"/>
                <a:cs typeface="Arial"/>
              </a:rPr>
              <a:t>’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s</a:t>
            </a:r>
            <a:r>
              <a:rPr sz="3200" b="1" spc="-2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causing</a:t>
            </a:r>
            <a:r>
              <a:rPr sz="3200" b="1" spc="-3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this s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h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ift?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pid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di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itiz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tion</a:t>
            </a:r>
            <a:r>
              <a:rPr sz="2400" b="1" spc="-4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our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lives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33800" y="3886200"/>
            <a:ext cx="291591" cy="1749640"/>
          </a:xfrm>
          <a:custGeom>
            <a:avLst/>
            <a:gdLst/>
            <a:ahLst/>
            <a:cxnLst/>
            <a:rect l="l" t="t" r="r" b="b"/>
            <a:pathLst>
              <a:path w="291591" h="1749640">
                <a:moveTo>
                  <a:pt x="291591" y="1749640"/>
                </a:moveTo>
                <a:lnTo>
                  <a:pt x="244295" y="1745825"/>
                </a:lnTo>
                <a:lnTo>
                  <a:pt x="199428" y="1734778"/>
                </a:lnTo>
                <a:lnTo>
                  <a:pt x="157591" y="1717101"/>
                </a:lnTo>
                <a:lnTo>
                  <a:pt x="119384" y="1693392"/>
                </a:lnTo>
                <a:lnTo>
                  <a:pt x="85407" y="1664252"/>
                </a:lnTo>
                <a:lnTo>
                  <a:pt x="56262" y="1630281"/>
                </a:lnTo>
                <a:lnTo>
                  <a:pt x="32548" y="1592079"/>
                </a:lnTo>
                <a:lnTo>
                  <a:pt x="14866" y="1550246"/>
                </a:lnTo>
                <a:lnTo>
                  <a:pt x="3816" y="1505382"/>
                </a:lnTo>
                <a:lnTo>
                  <a:pt x="0" y="1458087"/>
                </a:lnTo>
                <a:lnTo>
                  <a:pt x="0" y="291592"/>
                </a:lnTo>
                <a:lnTo>
                  <a:pt x="3816" y="244295"/>
                </a:lnTo>
                <a:lnTo>
                  <a:pt x="14866" y="199428"/>
                </a:lnTo>
                <a:lnTo>
                  <a:pt x="32548" y="157591"/>
                </a:lnTo>
                <a:lnTo>
                  <a:pt x="56262" y="119384"/>
                </a:lnTo>
                <a:lnTo>
                  <a:pt x="85407" y="85407"/>
                </a:lnTo>
                <a:lnTo>
                  <a:pt x="119384" y="56262"/>
                </a:lnTo>
                <a:lnTo>
                  <a:pt x="157591" y="32548"/>
                </a:lnTo>
                <a:lnTo>
                  <a:pt x="199428" y="14866"/>
                </a:lnTo>
                <a:lnTo>
                  <a:pt x="244295" y="3816"/>
                </a:lnTo>
                <a:lnTo>
                  <a:pt x="267677" y="966"/>
                </a:lnTo>
                <a:lnTo>
                  <a:pt x="291591" y="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6233" y="3886200"/>
            <a:ext cx="291592" cy="1749640"/>
          </a:xfrm>
          <a:custGeom>
            <a:avLst/>
            <a:gdLst/>
            <a:ahLst/>
            <a:cxnLst/>
            <a:rect l="l" t="t" r="r" b="b"/>
            <a:pathLst>
              <a:path w="291592" h="1749640">
                <a:moveTo>
                  <a:pt x="0" y="0"/>
                </a:moveTo>
                <a:lnTo>
                  <a:pt x="47296" y="3816"/>
                </a:lnTo>
                <a:lnTo>
                  <a:pt x="92163" y="14866"/>
                </a:lnTo>
                <a:lnTo>
                  <a:pt x="134000" y="32548"/>
                </a:lnTo>
                <a:lnTo>
                  <a:pt x="172207" y="56262"/>
                </a:lnTo>
                <a:lnTo>
                  <a:pt x="206184" y="85407"/>
                </a:lnTo>
                <a:lnTo>
                  <a:pt x="235329" y="119384"/>
                </a:lnTo>
                <a:lnTo>
                  <a:pt x="259043" y="157591"/>
                </a:lnTo>
                <a:lnTo>
                  <a:pt x="276725" y="199428"/>
                </a:lnTo>
                <a:lnTo>
                  <a:pt x="287775" y="244295"/>
                </a:lnTo>
                <a:lnTo>
                  <a:pt x="291592" y="291592"/>
                </a:lnTo>
                <a:lnTo>
                  <a:pt x="291592" y="1458087"/>
                </a:lnTo>
                <a:lnTo>
                  <a:pt x="287775" y="1505382"/>
                </a:lnTo>
                <a:lnTo>
                  <a:pt x="276725" y="1550246"/>
                </a:lnTo>
                <a:lnTo>
                  <a:pt x="259043" y="1592079"/>
                </a:lnTo>
                <a:lnTo>
                  <a:pt x="235329" y="1630281"/>
                </a:lnTo>
                <a:lnTo>
                  <a:pt x="206184" y="1664252"/>
                </a:lnTo>
                <a:lnTo>
                  <a:pt x="172207" y="1693392"/>
                </a:lnTo>
                <a:lnTo>
                  <a:pt x="134000" y="1717101"/>
                </a:lnTo>
                <a:lnTo>
                  <a:pt x="92163" y="1734778"/>
                </a:lnTo>
                <a:lnTo>
                  <a:pt x="47296" y="1745825"/>
                </a:lnTo>
                <a:lnTo>
                  <a:pt x="23914" y="1748674"/>
                </a:lnTo>
                <a:lnTo>
                  <a:pt x="0" y="1749640"/>
                </a:lnTo>
              </a:path>
            </a:pathLst>
          </a:custGeom>
          <a:ln w="57149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84115" y="3838320"/>
            <a:ext cx="3364865" cy="1838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lang="en-IE" sz="2400" dirty="0" smtClean="0">
                <a:solidFill>
                  <a:srgbClr val="333333"/>
                </a:solidFill>
                <a:latin typeface="Arial"/>
                <a:cs typeface="Arial"/>
              </a:rPr>
              <a:t>65% of Irish consumers say they use the internet as their primary source of information about goods and services.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9983" y="1600238"/>
            <a:ext cx="1563242" cy="520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9973" y="1735531"/>
            <a:ext cx="1427226" cy="412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9446" y="1624939"/>
            <a:ext cx="732307" cy="732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1414" y="2840012"/>
            <a:ext cx="1296669" cy="733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6863" y="2328570"/>
            <a:ext cx="1120241" cy="11202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Custome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becoming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incre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singly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-direct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1600200"/>
            <a:ext cx="253517" cy="1521078"/>
          </a:xfrm>
          <a:custGeom>
            <a:avLst/>
            <a:gdLst/>
            <a:ahLst/>
            <a:cxnLst/>
            <a:rect l="l" t="t" r="r" b="b"/>
            <a:pathLst>
              <a:path w="253517" h="1521078">
                <a:moveTo>
                  <a:pt x="253517" y="1521078"/>
                </a:moveTo>
                <a:lnTo>
                  <a:pt x="212394" y="1517759"/>
                </a:lnTo>
                <a:lnTo>
                  <a:pt x="173384" y="1508151"/>
                </a:lnTo>
                <a:lnTo>
                  <a:pt x="137009" y="1492776"/>
                </a:lnTo>
                <a:lnTo>
                  <a:pt x="103791" y="1472156"/>
                </a:lnTo>
                <a:lnTo>
                  <a:pt x="74252" y="1446815"/>
                </a:lnTo>
                <a:lnTo>
                  <a:pt x="48913" y="1417276"/>
                </a:lnTo>
                <a:lnTo>
                  <a:pt x="28296" y="1384060"/>
                </a:lnTo>
                <a:lnTo>
                  <a:pt x="12924" y="1347692"/>
                </a:lnTo>
                <a:lnTo>
                  <a:pt x="3318" y="1308693"/>
                </a:lnTo>
                <a:lnTo>
                  <a:pt x="0" y="1267587"/>
                </a:lnTo>
                <a:lnTo>
                  <a:pt x="0" y="253491"/>
                </a:lnTo>
                <a:lnTo>
                  <a:pt x="3318" y="212385"/>
                </a:lnTo>
                <a:lnTo>
                  <a:pt x="12924" y="173386"/>
                </a:lnTo>
                <a:lnTo>
                  <a:pt x="28296" y="137018"/>
                </a:lnTo>
                <a:lnTo>
                  <a:pt x="48913" y="103802"/>
                </a:lnTo>
                <a:lnTo>
                  <a:pt x="74252" y="74263"/>
                </a:lnTo>
                <a:lnTo>
                  <a:pt x="103791" y="48922"/>
                </a:lnTo>
                <a:lnTo>
                  <a:pt x="137009" y="28302"/>
                </a:lnTo>
                <a:lnTo>
                  <a:pt x="173384" y="12927"/>
                </a:lnTo>
                <a:lnTo>
                  <a:pt x="212394" y="3319"/>
                </a:lnTo>
                <a:lnTo>
                  <a:pt x="232724" y="840"/>
                </a:lnTo>
                <a:lnTo>
                  <a:pt x="253517" y="0"/>
                </a:lnTo>
              </a:path>
            </a:pathLst>
          </a:custGeom>
          <a:ln w="57149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28134" y="1600200"/>
            <a:ext cx="253491" cy="1521078"/>
          </a:xfrm>
          <a:custGeom>
            <a:avLst/>
            <a:gdLst/>
            <a:ahLst/>
            <a:cxnLst/>
            <a:rect l="l" t="t" r="r" b="b"/>
            <a:pathLst>
              <a:path w="253491" h="1521078">
                <a:moveTo>
                  <a:pt x="0" y="0"/>
                </a:moveTo>
                <a:lnTo>
                  <a:pt x="41106" y="3319"/>
                </a:lnTo>
                <a:lnTo>
                  <a:pt x="80105" y="12927"/>
                </a:lnTo>
                <a:lnTo>
                  <a:pt x="116473" y="28302"/>
                </a:lnTo>
                <a:lnTo>
                  <a:pt x="149689" y="48922"/>
                </a:lnTo>
                <a:lnTo>
                  <a:pt x="179228" y="74263"/>
                </a:lnTo>
                <a:lnTo>
                  <a:pt x="204569" y="103802"/>
                </a:lnTo>
                <a:lnTo>
                  <a:pt x="225189" y="137018"/>
                </a:lnTo>
                <a:lnTo>
                  <a:pt x="240564" y="173386"/>
                </a:lnTo>
                <a:lnTo>
                  <a:pt x="250172" y="212385"/>
                </a:lnTo>
                <a:lnTo>
                  <a:pt x="253491" y="253491"/>
                </a:lnTo>
                <a:lnTo>
                  <a:pt x="253491" y="1267587"/>
                </a:lnTo>
                <a:lnTo>
                  <a:pt x="250172" y="1308693"/>
                </a:lnTo>
                <a:lnTo>
                  <a:pt x="240564" y="1347692"/>
                </a:lnTo>
                <a:lnTo>
                  <a:pt x="225189" y="1384060"/>
                </a:lnTo>
                <a:lnTo>
                  <a:pt x="204569" y="1417276"/>
                </a:lnTo>
                <a:lnTo>
                  <a:pt x="179228" y="1446815"/>
                </a:lnTo>
                <a:lnTo>
                  <a:pt x="149689" y="1472156"/>
                </a:lnTo>
                <a:lnTo>
                  <a:pt x="116473" y="1492776"/>
                </a:lnTo>
                <a:lnTo>
                  <a:pt x="80105" y="1508151"/>
                </a:lnTo>
                <a:lnTo>
                  <a:pt x="41106" y="1517759"/>
                </a:lnTo>
                <a:lnTo>
                  <a:pt x="20784" y="1520238"/>
                </a:lnTo>
                <a:lnTo>
                  <a:pt x="0" y="1521078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48105" y="1803400"/>
            <a:ext cx="3075305" cy="11074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400" dirty="0" smtClean="0">
                <a:solidFill>
                  <a:srgbClr val="333333"/>
                </a:solidFill>
                <a:latin typeface="Arial"/>
                <a:cs typeface="Arial"/>
              </a:rPr>
              <a:t>Dir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ct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ch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els g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400" spc="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tracti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n, 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 res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arch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is incr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1400" y="3352800"/>
            <a:ext cx="4048125" cy="268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537" y="6161404"/>
            <a:ext cx="8603615" cy="1714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rc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rrest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Rese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rch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opea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5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hnog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ap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ic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®</a:t>
            </a:r>
            <a:r>
              <a:rPr sz="105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&amp; “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end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2012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opea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ce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bu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si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ss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Ch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nne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05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Str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050" spc="-1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rrest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epo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rt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Compa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ison sites conti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ue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 gain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tra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2954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279400" y="1676400"/>
                </a:moveTo>
                <a:lnTo>
                  <a:pt x="234080" y="1672743"/>
                </a:lnTo>
                <a:lnTo>
                  <a:pt x="191089" y="1662155"/>
                </a:lnTo>
                <a:lnTo>
                  <a:pt x="151001" y="1645213"/>
                </a:lnTo>
                <a:lnTo>
                  <a:pt x="114391" y="1622491"/>
                </a:lnTo>
                <a:lnTo>
                  <a:pt x="81835" y="1594564"/>
                </a:lnTo>
                <a:lnTo>
                  <a:pt x="53908" y="1562008"/>
                </a:lnTo>
                <a:lnTo>
                  <a:pt x="31186" y="1525398"/>
                </a:lnTo>
                <a:lnTo>
                  <a:pt x="14244" y="1485310"/>
                </a:lnTo>
                <a:lnTo>
                  <a:pt x="3656" y="1442319"/>
                </a:lnTo>
                <a:lnTo>
                  <a:pt x="0" y="1397000"/>
                </a:lnTo>
                <a:lnTo>
                  <a:pt x="0" y="279400"/>
                </a:lnTo>
                <a:lnTo>
                  <a:pt x="3656" y="234080"/>
                </a:lnTo>
                <a:lnTo>
                  <a:pt x="14244" y="191089"/>
                </a:lnTo>
                <a:lnTo>
                  <a:pt x="31186" y="151001"/>
                </a:lnTo>
                <a:lnTo>
                  <a:pt x="53908" y="114391"/>
                </a:lnTo>
                <a:lnTo>
                  <a:pt x="81835" y="81835"/>
                </a:lnTo>
                <a:lnTo>
                  <a:pt x="114391" y="53908"/>
                </a:lnTo>
                <a:lnTo>
                  <a:pt x="151001" y="31186"/>
                </a:lnTo>
                <a:lnTo>
                  <a:pt x="191089" y="14244"/>
                </a:lnTo>
                <a:lnTo>
                  <a:pt x="234080" y="3656"/>
                </a:lnTo>
                <a:lnTo>
                  <a:pt x="256485" y="926"/>
                </a:lnTo>
                <a:lnTo>
                  <a:pt x="279400" y="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0400" y="12954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0" y="0"/>
                </a:moveTo>
                <a:lnTo>
                  <a:pt x="45319" y="3656"/>
                </a:lnTo>
                <a:lnTo>
                  <a:pt x="88310" y="14244"/>
                </a:lnTo>
                <a:lnTo>
                  <a:pt x="128398" y="31186"/>
                </a:lnTo>
                <a:lnTo>
                  <a:pt x="165008" y="53908"/>
                </a:lnTo>
                <a:lnTo>
                  <a:pt x="197564" y="81835"/>
                </a:lnTo>
                <a:lnTo>
                  <a:pt x="225491" y="114391"/>
                </a:lnTo>
                <a:lnTo>
                  <a:pt x="248213" y="151001"/>
                </a:lnTo>
                <a:lnTo>
                  <a:pt x="265155" y="191089"/>
                </a:lnTo>
                <a:lnTo>
                  <a:pt x="275743" y="234080"/>
                </a:lnTo>
                <a:lnTo>
                  <a:pt x="279400" y="279400"/>
                </a:lnTo>
                <a:lnTo>
                  <a:pt x="279400" y="1397000"/>
                </a:lnTo>
                <a:lnTo>
                  <a:pt x="275743" y="1442319"/>
                </a:lnTo>
                <a:lnTo>
                  <a:pt x="265155" y="1485310"/>
                </a:lnTo>
                <a:lnTo>
                  <a:pt x="248213" y="1525398"/>
                </a:lnTo>
                <a:lnTo>
                  <a:pt x="225491" y="1562008"/>
                </a:lnTo>
                <a:lnTo>
                  <a:pt x="197564" y="1594564"/>
                </a:lnTo>
                <a:lnTo>
                  <a:pt x="165008" y="1622491"/>
                </a:lnTo>
                <a:lnTo>
                  <a:pt x="128398" y="1645213"/>
                </a:lnTo>
                <a:lnTo>
                  <a:pt x="88310" y="1662155"/>
                </a:lnTo>
                <a:lnTo>
                  <a:pt x="45319" y="1672743"/>
                </a:lnTo>
                <a:lnTo>
                  <a:pt x="22914" y="1675473"/>
                </a:lnTo>
                <a:lnTo>
                  <a:pt x="0" y="167640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9525" y="1210690"/>
            <a:ext cx="3992879" cy="1838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400" dirty="0" smtClean="0">
                <a:solidFill>
                  <a:srgbClr val="333333"/>
                </a:solidFill>
                <a:latin typeface="Arial"/>
                <a:cs typeface="Arial"/>
              </a:rPr>
              <a:t>The p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rce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tage</a:t>
            </a:r>
            <a:r>
              <a:rPr sz="240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Eur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an ins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ra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ce</a:t>
            </a:r>
            <a:r>
              <a:rPr sz="2400" spc="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yers</a:t>
            </a:r>
            <a:r>
              <a:rPr sz="24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us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 com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aris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site to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res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arch the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licy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rose from 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6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%</a:t>
            </a:r>
            <a:r>
              <a:rPr sz="24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in 2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07</a:t>
            </a:r>
            <a:r>
              <a:rPr sz="24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1%</a:t>
            </a:r>
            <a:r>
              <a:rPr sz="24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sz="2400" spc="-185" dirty="0" smtClean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1.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59352" y="3191598"/>
            <a:ext cx="4121023" cy="289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537" y="6161404"/>
            <a:ext cx="8603615" cy="1714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5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rc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rrest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Rese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rch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opea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5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hnog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ap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ic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®</a:t>
            </a:r>
            <a:r>
              <a:rPr sz="105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&amp; “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end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2012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opea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ce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bu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si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ss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05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Ch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nne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05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Str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050" spc="-1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r>
              <a:rPr sz="105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05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rrest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050" spc="-5" dirty="0" smtClean="0">
                <a:solidFill>
                  <a:srgbClr val="333333"/>
                </a:solidFill>
                <a:latin typeface="Arial"/>
                <a:cs typeface="Arial"/>
              </a:rPr>
              <a:t>epo</a:t>
            </a:r>
            <a:r>
              <a:rPr sz="1050" spc="0" dirty="0" smtClean="0">
                <a:solidFill>
                  <a:srgbClr val="333333"/>
                </a:solidFill>
                <a:latin typeface="Arial"/>
                <a:cs typeface="Arial"/>
              </a:rPr>
              <a:t>rt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282571"/>
            <a:ext cx="2623185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As a result….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Mobile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wi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be custome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s'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first choice for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engagem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2954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279400" y="1676400"/>
                </a:moveTo>
                <a:lnTo>
                  <a:pt x="234080" y="1672743"/>
                </a:lnTo>
                <a:lnTo>
                  <a:pt x="191089" y="1662155"/>
                </a:lnTo>
                <a:lnTo>
                  <a:pt x="151001" y="1645213"/>
                </a:lnTo>
                <a:lnTo>
                  <a:pt x="114391" y="1622491"/>
                </a:lnTo>
                <a:lnTo>
                  <a:pt x="81835" y="1594564"/>
                </a:lnTo>
                <a:lnTo>
                  <a:pt x="53908" y="1562008"/>
                </a:lnTo>
                <a:lnTo>
                  <a:pt x="31186" y="1525398"/>
                </a:lnTo>
                <a:lnTo>
                  <a:pt x="14244" y="1485310"/>
                </a:lnTo>
                <a:lnTo>
                  <a:pt x="3656" y="1442319"/>
                </a:lnTo>
                <a:lnTo>
                  <a:pt x="0" y="1397000"/>
                </a:lnTo>
                <a:lnTo>
                  <a:pt x="0" y="279400"/>
                </a:lnTo>
                <a:lnTo>
                  <a:pt x="3656" y="234080"/>
                </a:lnTo>
                <a:lnTo>
                  <a:pt x="14244" y="191089"/>
                </a:lnTo>
                <a:lnTo>
                  <a:pt x="31186" y="151001"/>
                </a:lnTo>
                <a:lnTo>
                  <a:pt x="53908" y="114391"/>
                </a:lnTo>
                <a:lnTo>
                  <a:pt x="81835" y="81835"/>
                </a:lnTo>
                <a:lnTo>
                  <a:pt x="114391" y="53908"/>
                </a:lnTo>
                <a:lnTo>
                  <a:pt x="151001" y="31186"/>
                </a:lnTo>
                <a:lnTo>
                  <a:pt x="191089" y="14244"/>
                </a:lnTo>
                <a:lnTo>
                  <a:pt x="234080" y="3656"/>
                </a:lnTo>
                <a:lnTo>
                  <a:pt x="256485" y="926"/>
                </a:lnTo>
                <a:lnTo>
                  <a:pt x="279400" y="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3800" y="12954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0" y="0"/>
                </a:moveTo>
                <a:lnTo>
                  <a:pt x="45319" y="3656"/>
                </a:lnTo>
                <a:lnTo>
                  <a:pt x="88310" y="14244"/>
                </a:lnTo>
                <a:lnTo>
                  <a:pt x="128398" y="31186"/>
                </a:lnTo>
                <a:lnTo>
                  <a:pt x="165008" y="53908"/>
                </a:lnTo>
                <a:lnTo>
                  <a:pt x="197564" y="81835"/>
                </a:lnTo>
                <a:lnTo>
                  <a:pt x="225491" y="114391"/>
                </a:lnTo>
                <a:lnTo>
                  <a:pt x="248213" y="151001"/>
                </a:lnTo>
                <a:lnTo>
                  <a:pt x="265155" y="191089"/>
                </a:lnTo>
                <a:lnTo>
                  <a:pt x="275743" y="234080"/>
                </a:lnTo>
                <a:lnTo>
                  <a:pt x="279400" y="279400"/>
                </a:lnTo>
                <a:lnTo>
                  <a:pt x="279400" y="1397000"/>
                </a:lnTo>
                <a:lnTo>
                  <a:pt x="275743" y="1442319"/>
                </a:lnTo>
                <a:lnTo>
                  <a:pt x="265155" y="1485310"/>
                </a:lnTo>
                <a:lnTo>
                  <a:pt x="248213" y="1525398"/>
                </a:lnTo>
                <a:lnTo>
                  <a:pt x="225491" y="1562008"/>
                </a:lnTo>
                <a:lnTo>
                  <a:pt x="197564" y="1594564"/>
                </a:lnTo>
                <a:lnTo>
                  <a:pt x="165008" y="1622491"/>
                </a:lnTo>
                <a:lnTo>
                  <a:pt x="128398" y="1645213"/>
                </a:lnTo>
                <a:lnTo>
                  <a:pt x="88310" y="1662155"/>
                </a:lnTo>
                <a:lnTo>
                  <a:pt x="45319" y="1672743"/>
                </a:lnTo>
                <a:lnTo>
                  <a:pt x="22914" y="1675473"/>
                </a:lnTo>
                <a:lnTo>
                  <a:pt x="0" y="167640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7125" y="1210690"/>
            <a:ext cx="4907280" cy="1838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400" dirty="0" smtClean="0">
                <a:solidFill>
                  <a:srgbClr val="333333"/>
                </a:solidFill>
                <a:latin typeface="Arial"/>
                <a:cs typeface="Arial"/>
              </a:rPr>
              <a:t>Smartp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rship</a:t>
            </a:r>
            <a:r>
              <a:rPr sz="2400" spc="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IE" sz="2400" spc="40" dirty="0" smtClean="0">
                <a:solidFill>
                  <a:srgbClr val="333333"/>
                </a:solidFill>
                <a:latin typeface="Arial"/>
                <a:cs typeface="Arial"/>
              </a:rPr>
              <a:t>in Ireland is already at 55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%</a:t>
            </a:r>
            <a:r>
              <a:rPr sz="24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ults,</a:t>
            </a:r>
            <a:r>
              <a:rPr sz="2400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IE" sz="2400" spc="20" dirty="0" smtClean="0">
                <a:solidFill>
                  <a:srgbClr val="333333"/>
                </a:solidFill>
                <a:latin typeface="Arial"/>
                <a:cs typeface="Arial"/>
              </a:rPr>
              <a:t>heading for 80% by end of 2013.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21150" y="3429000"/>
            <a:ext cx="3472561" cy="2108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123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107947"/>
            <a:ext cx="3938397" cy="1219200"/>
          </a:xfrm>
          <a:custGeom>
            <a:avLst/>
            <a:gdLst/>
            <a:ahLst/>
            <a:cxnLst/>
            <a:rect l="l" t="t" r="r" b="b"/>
            <a:pathLst>
              <a:path w="3938397" h="1219200">
                <a:moveTo>
                  <a:pt x="0" y="1219200"/>
                </a:moveTo>
                <a:lnTo>
                  <a:pt x="3938397" y="1219200"/>
                </a:lnTo>
                <a:lnTo>
                  <a:pt x="3938397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4864" y="1405509"/>
            <a:ext cx="3358515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umers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me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ad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ressa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7814" y="2327148"/>
            <a:ext cx="3923919" cy="294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6003" y="1095628"/>
            <a:ext cx="3938397" cy="3019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6003" y="4114800"/>
            <a:ext cx="3938397" cy="1219200"/>
          </a:xfrm>
          <a:custGeom>
            <a:avLst/>
            <a:gdLst/>
            <a:ahLst/>
            <a:cxnLst/>
            <a:rect l="l" t="t" r="r" b="b"/>
            <a:pathLst>
              <a:path w="3938397" h="1219200">
                <a:moveTo>
                  <a:pt x="0" y="1219200"/>
                </a:moveTo>
                <a:lnTo>
                  <a:pt x="3938397" y="1219200"/>
                </a:lnTo>
                <a:lnTo>
                  <a:pt x="3938397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1878" y="4565015"/>
            <a:ext cx="236728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end</a:t>
            </a:r>
            <a:r>
              <a:rPr sz="20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shif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online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107947"/>
            <a:ext cx="3938397" cy="1219200"/>
          </a:xfrm>
          <a:custGeom>
            <a:avLst/>
            <a:gdLst/>
            <a:ahLst/>
            <a:cxnLst/>
            <a:rect l="l" t="t" r="r" b="b"/>
            <a:pathLst>
              <a:path w="3938397" h="1219200">
                <a:moveTo>
                  <a:pt x="0" y="1219200"/>
                </a:moveTo>
                <a:lnTo>
                  <a:pt x="3938397" y="1219200"/>
                </a:lnTo>
                <a:lnTo>
                  <a:pt x="3938397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4894" y="1557909"/>
            <a:ext cx="287591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rchase paths exp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6003" y="4191000"/>
            <a:ext cx="3938397" cy="1219200"/>
          </a:xfrm>
          <a:custGeom>
            <a:avLst/>
            <a:gdLst/>
            <a:ahLst/>
            <a:cxnLst/>
            <a:rect l="l" t="t" r="r" b="b"/>
            <a:pathLst>
              <a:path w="3938397" h="1219200">
                <a:moveTo>
                  <a:pt x="0" y="1219200"/>
                </a:moveTo>
                <a:lnTo>
                  <a:pt x="3938397" y="1219200"/>
                </a:lnTo>
                <a:lnTo>
                  <a:pt x="3938397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00878" y="4641215"/>
            <a:ext cx="312864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ta becomes the 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ew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458" y="2479548"/>
            <a:ext cx="3918204" cy="2702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6003" y="971041"/>
            <a:ext cx="3938397" cy="3143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6152515"/>
            <a:ext cx="50984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 smtClean="0">
                <a:solidFill>
                  <a:srgbClr val="333333"/>
                </a:solidFill>
                <a:latin typeface="Arial"/>
                <a:cs typeface="Arial"/>
              </a:rPr>
              <a:t>Source: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February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16,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2012,</a:t>
            </a:r>
            <a:r>
              <a:rPr sz="12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“Na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igate</a:t>
            </a:r>
            <a:r>
              <a:rPr sz="1200" spc="-4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200" spc="-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uture 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2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200" spc="5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M” 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orrester report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9425" y="1809750"/>
            <a:ext cx="8185150" cy="3635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CRM solut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ons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wi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ely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2461" y="5561647"/>
            <a:ext cx="637349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 smtClean="0">
                <a:solidFill>
                  <a:srgbClr val="333333"/>
                </a:solidFill>
                <a:latin typeface="Arial"/>
                <a:cs typeface="Arial"/>
              </a:rPr>
              <a:t>Base: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154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large</a:t>
            </a:r>
            <a:r>
              <a:rPr sz="1200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North</a:t>
            </a:r>
            <a:r>
              <a:rPr sz="1200" spc="-7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Amer</a:t>
            </a:r>
            <a:r>
              <a:rPr sz="1200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can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brands</a:t>
            </a:r>
            <a:r>
              <a:rPr sz="1200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score in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Forreste</a:t>
            </a:r>
            <a:r>
              <a:rPr sz="1200" spc="4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Cus</a:t>
            </a:r>
            <a:r>
              <a:rPr sz="1200" spc="-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omer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perience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 I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nde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But in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ality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few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companies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deliv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 an outstanding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cu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ien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2989" y="4706620"/>
            <a:ext cx="1332230" cy="820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2039" y="3971290"/>
            <a:ext cx="1264919" cy="151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4740" y="3271520"/>
            <a:ext cx="1264919" cy="221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17440" y="3694429"/>
            <a:ext cx="1264919" cy="1790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01409" y="4579620"/>
            <a:ext cx="1389380" cy="947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19517" y="4789804"/>
            <a:ext cx="5838825" cy="5473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90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333333"/>
                </a:solidFill>
                <a:latin typeface="Arial"/>
                <a:cs typeface="Arial"/>
              </a:rPr>
              <a:t>ery</a:t>
            </a:r>
            <a:r>
              <a:rPr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333333"/>
                </a:solidFill>
                <a:latin typeface="Arial"/>
                <a:cs typeface="Arial"/>
              </a:rPr>
              <a:t>poor</a:t>
            </a:r>
            <a:endParaRPr sz="1600">
              <a:latin typeface="Arial"/>
              <a:cs typeface="Arial"/>
            </a:endParaRPr>
          </a:p>
          <a:p>
            <a:pPr marL="280670">
              <a:lnSpc>
                <a:spcPct val="100000"/>
              </a:lnSpc>
              <a:spcBef>
                <a:spcPts val="380"/>
              </a:spcBef>
              <a:tabLst>
                <a:tab pos="5532120" algn="l"/>
              </a:tabLst>
            </a:pPr>
            <a:r>
              <a:rPr sz="1600" b="1" dirty="0" smtClean="0">
                <a:solidFill>
                  <a:srgbClr val="333333"/>
                </a:solidFill>
                <a:latin typeface="Arial"/>
                <a:cs typeface="Arial"/>
              </a:rPr>
              <a:t>10%	3%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8345" y="3353434"/>
            <a:ext cx="3089275" cy="955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33020" algn="ctr">
              <a:lnSpc>
                <a:spcPct val="100000"/>
              </a:lnSpc>
            </a:pPr>
            <a:r>
              <a:rPr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OK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55"/>
              </a:spcBef>
            </a:pPr>
            <a:endParaRPr sz="1100"/>
          </a:p>
          <a:p>
            <a:pPr marL="12700" marR="12700" indent="2533015">
              <a:lnSpc>
                <a:spcPct val="113599"/>
              </a:lnSpc>
            </a:pPr>
            <a:r>
              <a:rPr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600" b="1" spc="0" dirty="0" smtClean="0">
                <a:solidFill>
                  <a:srgbClr val="333333"/>
                </a:solidFill>
                <a:latin typeface="Arial"/>
                <a:cs typeface="Arial"/>
              </a:rPr>
              <a:t>ood Poor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8826" y="5038725"/>
            <a:ext cx="297053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267460" algn="l"/>
                <a:tab pos="2550795" algn="l"/>
              </a:tabLst>
            </a:pPr>
            <a:r>
              <a:rPr sz="1600" b="1" dirty="0" smtClean="0">
                <a:solidFill>
                  <a:srgbClr val="333333"/>
                </a:solidFill>
                <a:latin typeface="Arial"/>
                <a:cs typeface="Arial"/>
              </a:rPr>
              <a:t>23%	</a:t>
            </a:r>
            <a:r>
              <a:rPr sz="2400" b="1" baseline="1736" dirty="0" smtClean="0">
                <a:solidFill>
                  <a:srgbClr val="333333"/>
                </a:solidFill>
                <a:latin typeface="Arial"/>
                <a:cs typeface="Arial"/>
              </a:rPr>
              <a:t>31%	</a:t>
            </a:r>
            <a:r>
              <a:rPr sz="1600" b="1" dirty="0" smtClean="0">
                <a:solidFill>
                  <a:srgbClr val="333333"/>
                </a:solidFill>
                <a:latin typeface="Arial"/>
                <a:cs typeface="Arial"/>
              </a:rPr>
              <a:t>34%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37884" y="4661916"/>
            <a:ext cx="91757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 smtClean="0">
                <a:solidFill>
                  <a:srgbClr val="333333"/>
                </a:solidFill>
                <a:latin typeface="Arial"/>
                <a:cs typeface="Arial"/>
              </a:rPr>
              <a:t>Exce</a:t>
            </a:r>
            <a:r>
              <a:rPr sz="1600" b="1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333333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034" y="6082982"/>
            <a:ext cx="770763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200" dirty="0" smtClean="0">
                <a:latin typeface="Arial"/>
                <a:cs typeface="Arial"/>
              </a:rPr>
              <a:t>Source:</a:t>
            </a:r>
            <a:r>
              <a:rPr sz="1200" spc="-1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North</a:t>
            </a:r>
            <a:r>
              <a:rPr sz="1200" spc="-7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Amer</a:t>
            </a:r>
            <a:r>
              <a:rPr sz="1200" spc="5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can</a:t>
            </a:r>
            <a:r>
              <a:rPr sz="1200" spc="-40" dirty="0" smtClean="0">
                <a:latin typeface="Arial"/>
                <a:cs typeface="Arial"/>
              </a:rPr>
              <a:t> </a:t>
            </a:r>
            <a:r>
              <a:rPr sz="1200" spc="-135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echno</a:t>
            </a:r>
            <a:r>
              <a:rPr sz="1200" spc="-10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0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-5" dirty="0" smtClean="0">
                <a:latin typeface="Arial"/>
                <a:cs typeface="Arial"/>
              </a:rPr>
              <a:t>h</a:t>
            </a:r>
            <a:r>
              <a:rPr sz="1200" spc="-10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cs  </a:t>
            </a:r>
            <a:r>
              <a:rPr sz="1200" spc="-9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Cus</a:t>
            </a:r>
            <a:r>
              <a:rPr sz="1200" spc="-5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omer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5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perience</a:t>
            </a:r>
            <a:r>
              <a:rPr sz="1200" spc="-3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Online</a:t>
            </a:r>
            <a:r>
              <a:rPr sz="1200" spc="-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Sur</a:t>
            </a:r>
            <a:r>
              <a:rPr sz="1200" spc="-10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20" dirty="0" smtClean="0">
                <a:latin typeface="Arial"/>
                <a:cs typeface="Arial"/>
              </a:rPr>
              <a:t>y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3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Q3 2007,</a:t>
            </a:r>
            <a:r>
              <a:rPr sz="1200" spc="-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Q4</a:t>
            </a:r>
            <a:r>
              <a:rPr sz="1200" spc="-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2008,</a:t>
            </a:r>
            <a:r>
              <a:rPr sz="1200" spc="-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Q4 2009</a:t>
            </a:r>
            <a:r>
              <a:rPr sz="1200" spc="-3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(US), Q4 2010</a:t>
            </a:r>
            <a:r>
              <a:rPr sz="1200" spc="-2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(US),</a:t>
            </a:r>
            <a:r>
              <a:rPr sz="1200" spc="-5" dirty="0" smtClean="0">
                <a:latin typeface="Arial"/>
                <a:cs typeface="Arial"/>
              </a:rPr>
              <a:t> </a:t>
            </a:r>
            <a:r>
              <a:rPr sz="1200" spc="-10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4</a:t>
            </a:r>
            <a:r>
              <a:rPr sz="1200" spc="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20</a:t>
            </a:r>
            <a:r>
              <a:rPr sz="1200" spc="-90" dirty="0" smtClean="0">
                <a:latin typeface="Arial"/>
                <a:cs typeface="Arial"/>
              </a:rPr>
              <a:t>1</a:t>
            </a:r>
            <a:r>
              <a:rPr sz="1200" spc="0" dirty="0" smtClean="0">
                <a:latin typeface="Arial"/>
                <a:cs typeface="Arial"/>
              </a:rPr>
              <a:t>1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(US)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7629" y="6041072"/>
            <a:ext cx="100330" cy="1339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00" dirty="0" smtClean="0">
                <a:latin typeface="Arial"/>
                <a:cs typeface="Arial"/>
              </a:rPr>
              <a:t>®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Few fir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 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at 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perience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4377435"/>
            <a:ext cx="6629400" cy="2175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600" y="1229105"/>
            <a:ext cx="6629400" cy="3200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3079114"/>
            <a:ext cx="7239000" cy="304800"/>
          </a:xfrm>
          <a:custGeom>
            <a:avLst/>
            <a:gdLst/>
            <a:ahLst/>
            <a:cxnLst/>
            <a:rect l="l" t="t" r="r" b="b"/>
            <a:pathLst>
              <a:path w="7239000" h="304800">
                <a:moveTo>
                  <a:pt x="0" y="304800"/>
                </a:moveTo>
                <a:lnTo>
                  <a:pt x="7239000" y="304800"/>
                </a:lnTo>
                <a:lnTo>
                  <a:pt x="7239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35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626225"/>
            <a:ext cx="535749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 smtClean="0">
                <a:solidFill>
                  <a:srgbClr val="333333"/>
                </a:solidFill>
                <a:latin typeface="Arial"/>
                <a:cs typeface="Arial"/>
              </a:rPr>
              <a:t>Source: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January</a:t>
            </a:r>
            <a:r>
              <a:rPr sz="12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2012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“The Cus</a:t>
            </a:r>
            <a:r>
              <a:rPr sz="1200" spc="-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omer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perience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Inde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, 2012”</a:t>
            </a:r>
            <a:r>
              <a:rPr sz="12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Forrester report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282571"/>
            <a:ext cx="3906520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Why </a:t>
            </a:r>
            <a:r>
              <a:rPr sz="3200" b="1" spc="-10" dirty="0" smtClean="0">
                <a:solidFill>
                  <a:srgbClr val="3399CC"/>
                </a:solidFill>
                <a:latin typeface="Arial"/>
                <a:cs typeface="Arial"/>
              </a:rPr>
              <a:t>d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oes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it</a:t>
            </a:r>
            <a:r>
              <a:rPr sz="3200" b="1" spc="-2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ma</a:t>
            </a:r>
            <a:r>
              <a:rPr sz="3200" b="1" spc="5" dirty="0" smtClean="0">
                <a:solidFill>
                  <a:srgbClr val="3399CC"/>
                </a:solidFill>
                <a:latin typeface="Arial"/>
                <a:cs typeface="Arial"/>
              </a:rPr>
              <a:t>t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te</a:t>
            </a:r>
            <a:r>
              <a:rPr sz="3200" b="1" spc="5" dirty="0" smtClean="0">
                <a:solidFill>
                  <a:srgbClr val="3399CC"/>
                </a:solidFill>
                <a:latin typeface="Arial"/>
                <a:cs typeface="Arial"/>
              </a:rPr>
              <a:t>r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587" y="331787"/>
            <a:ext cx="3276600" cy="5934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70375" y="1808642"/>
            <a:ext cx="4170045" cy="3337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231775" indent="-285750">
              <a:lnSpc>
                <a:spcPct val="120200"/>
              </a:lnSpc>
              <a:buClr>
                <a:srgbClr val="257399"/>
              </a:buClr>
              <a:buFont typeface="Wingdings"/>
              <a:buChar char=""/>
              <a:tabLst>
                <a:tab pos="298450" algn="l"/>
              </a:tabLst>
            </a:pPr>
            <a:r>
              <a:rPr sz="2800" spc="0" dirty="0" smtClean="0">
                <a:latin typeface="Arial"/>
                <a:cs typeface="Arial"/>
              </a:rPr>
              <a:t>Will</a:t>
            </a:r>
            <a:r>
              <a:rPr sz="2800" spc="-10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ng</a:t>
            </a:r>
            <a:r>
              <a:rPr sz="2800" spc="5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ess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to c</a:t>
            </a:r>
            <a:r>
              <a:rPr sz="2800" spc="5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nsider for a</a:t>
            </a:r>
            <a:r>
              <a:rPr sz="2800" spc="5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oth</a:t>
            </a:r>
            <a:r>
              <a:rPr sz="2800" spc="5" dirty="0" smtClean="0">
                <a:latin typeface="Arial"/>
                <a:cs typeface="Arial"/>
              </a:rPr>
              <a:t>e</a:t>
            </a:r>
            <a:r>
              <a:rPr sz="2800" spc="0" dirty="0" smtClean="0">
                <a:latin typeface="Arial"/>
                <a:cs typeface="Arial"/>
              </a:rPr>
              <a:t>r</a:t>
            </a:r>
            <a:r>
              <a:rPr sz="2800" spc="5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purch</a:t>
            </a:r>
            <a:r>
              <a:rPr sz="2800" spc="5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se</a:t>
            </a:r>
            <a:endParaRPr sz="28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2"/>
              </a:spcBef>
              <a:buClr>
                <a:srgbClr val="257399"/>
              </a:buClr>
              <a:buFont typeface="Wingdings"/>
              <a:buChar char=""/>
            </a:pPr>
            <a:endParaRPr sz="650"/>
          </a:p>
          <a:p>
            <a:pPr>
              <a:lnSpc>
                <a:spcPts val="1000"/>
              </a:lnSpc>
              <a:buClr>
                <a:srgbClr val="257399"/>
              </a:buClr>
              <a:buFont typeface="Wingdings"/>
              <a:buChar char=""/>
            </a:pPr>
            <a:endParaRPr sz="1000"/>
          </a:p>
          <a:p>
            <a:pPr marL="298450" indent="-285750">
              <a:lnSpc>
                <a:spcPct val="100000"/>
              </a:lnSpc>
              <a:buClr>
                <a:srgbClr val="257399"/>
              </a:buClr>
              <a:buFont typeface="Wingdings"/>
              <a:buChar char=""/>
              <a:tabLst>
                <a:tab pos="298450" algn="l"/>
              </a:tabLst>
            </a:pPr>
            <a:r>
              <a:rPr sz="2800" spc="0" dirty="0" smtClean="0">
                <a:latin typeface="Arial"/>
                <a:cs typeface="Arial"/>
              </a:rPr>
              <a:t>Likelihood</a:t>
            </a:r>
            <a:r>
              <a:rPr sz="2800" spc="3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0"/>
              </a:spcBef>
              <a:buClr>
                <a:srgbClr val="257399"/>
              </a:buClr>
              <a:buFont typeface="Wingdings"/>
              <a:buChar char=""/>
            </a:pPr>
            <a:endParaRPr sz="650"/>
          </a:p>
          <a:p>
            <a:pPr marL="298450">
              <a:lnSpc>
                <a:spcPct val="100000"/>
              </a:lnSpc>
            </a:pPr>
            <a:r>
              <a:rPr sz="2800" dirty="0" smtClean="0">
                <a:latin typeface="Arial"/>
                <a:cs typeface="Arial"/>
              </a:rPr>
              <a:t>recommend</a:t>
            </a:r>
            <a:r>
              <a:rPr sz="2800" spc="3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to a friend</a:t>
            </a:r>
            <a:endParaRPr sz="28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9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 marL="298450" indent="-285750">
              <a:lnSpc>
                <a:spcPct val="100000"/>
              </a:lnSpc>
              <a:buClr>
                <a:srgbClr val="257399"/>
              </a:buClr>
              <a:buFont typeface="Wingdings"/>
              <a:buChar char=""/>
              <a:tabLst>
                <a:tab pos="298450" algn="l"/>
              </a:tabLst>
            </a:pPr>
            <a:r>
              <a:rPr sz="2800" spc="0" dirty="0" smtClean="0">
                <a:latin typeface="Arial"/>
                <a:cs typeface="Arial"/>
              </a:rPr>
              <a:t>Likeliho</a:t>
            </a:r>
            <a:r>
              <a:rPr sz="2800" spc="5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d</a:t>
            </a:r>
            <a:r>
              <a:rPr sz="2800" spc="3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to switch</a:t>
            </a:r>
            <a:endParaRPr sz="28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3"/>
              </a:spcBef>
            </a:pPr>
            <a:endParaRPr sz="650"/>
          </a:p>
          <a:p>
            <a:pPr marL="298450">
              <a:lnSpc>
                <a:spcPct val="100000"/>
              </a:lnSpc>
            </a:pPr>
            <a:r>
              <a:rPr sz="2800" dirty="0" smtClean="0">
                <a:latin typeface="Arial"/>
                <a:cs typeface="Arial"/>
              </a:rPr>
              <a:t>business</a:t>
            </a:r>
            <a:r>
              <a:rPr sz="2800" spc="5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to a competitor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1300" y="499109"/>
            <a:ext cx="3884929" cy="8788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ts val="3450"/>
              </a:lnSpc>
            </a:pPr>
            <a:r>
              <a:rPr sz="3200" dirty="0" smtClean="0">
                <a:solidFill>
                  <a:srgbClr val="257399"/>
                </a:solidFill>
                <a:latin typeface="Arial"/>
                <a:cs typeface="Arial"/>
              </a:rPr>
              <a:t>Customer</a:t>
            </a:r>
            <a:r>
              <a:rPr sz="3200" spc="-2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257399"/>
                </a:solidFill>
                <a:latin typeface="Arial"/>
                <a:cs typeface="Arial"/>
              </a:rPr>
              <a:t>experience cor</a:t>
            </a:r>
            <a:r>
              <a:rPr sz="3200" spc="5" dirty="0" smtClean="0">
                <a:solidFill>
                  <a:srgbClr val="257399"/>
                </a:solidFill>
                <a:latin typeface="Arial"/>
                <a:cs typeface="Arial"/>
              </a:rPr>
              <a:t>r</a:t>
            </a:r>
            <a:r>
              <a:rPr sz="3200" spc="0" dirty="0" smtClean="0">
                <a:solidFill>
                  <a:srgbClr val="257399"/>
                </a:solidFill>
                <a:latin typeface="Arial"/>
                <a:cs typeface="Arial"/>
              </a:rPr>
              <a:t>elates</a:t>
            </a:r>
            <a:r>
              <a:rPr sz="3200" spc="-4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3200" spc="0" dirty="0" smtClean="0">
                <a:solidFill>
                  <a:srgbClr val="257399"/>
                </a:solidFill>
                <a:latin typeface="Arial"/>
                <a:cs typeface="Arial"/>
              </a:rPr>
              <a:t>to loyalty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25" y="4733925"/>
            <a:ext cx="6200775" cy="1895475"/>
          </a:xfrm>
          <a:custGeom>
            <a:avLst/>
            <a:gdLst/>
            <a:ahLst/>
            <a:cxnLst/>
            <a:rect l="l" t="t" r="r" b="b"/>
            <a:pathLst>
              <a:path w="6200775" h="1895475">
                <a:moveTo>
                  <a:pt x="5884799" y="0"/>
                </a:moveTo>
                <a:lnTo>
                  <a:pt x="315925" y="0"/>
                </a:lnTo>
                <a:lnTo>
                  <a:pt x="290013" y="1047"/>
                </a:lnTo>
                <a:lnTo>
                  <a:pt x="240003" y="9183"/>
                </a:lnTo>
                <a:lnTo>
                  <a:pt x="192950" y="24832"/>
                </a:lnTo>
                <a:lnTo>
                  <a:pt x="149507" y="47343"/>
                </a:lnTo>
                <a:lnTo>
                  <a:pt x="110322" y="76064"/>
                </a:lnTo>
                <a:lnTo>
                  <a:pt x="76047" y="110346"/>
                </a:lnTo>
                <a:lnTo>
                  <a:pt x="47331" y="149538"/>
                </a:lnTo>
                <a:lnTo>
                  <a:pt x="24826" y="192988"/>
                </a:lnTo>
                <a:lnTo>
                  <a:pt x="9181" y="240046"/>
                </a:lnTo>
                <a:lnTo>
                  <a:pt x="1047" y="290062"/>
                </a:lnTo>
                <a:lnTo>
                  <a:pt x="0" y="315975"/>
                </a:lnTo>
                <a:lnTo>
                  <a:pt x="0" y="1579549"/>
                </a:lnTo>
                <a:lnTo>
                  <a:pt x="4134" y="1630795"/>
                </a:lnTo>
                <a:lnTo>
                  <a:pt x="16105" y="1679408"/>
                </a:lnTo>
                <a:lnTo>
                  <a:pt x="35262" y="1724737"/>
                </a:lnTo>
                <a:lnTo>
                  <a:pt x="60953" y="1766133"/>
                </a:lnTo>
                <a:lnTo>
                  <a:pt x="92530" y="1802944"/>
                </a:lnTo>
                <a:lnTo>
                  <a:pt x="129341" y="1834521"/>
                </a:lnTo>
                <a:lnTo>
                  <a:pt x="170737" y="1860212"/>
                </a:lnTo>
                <a:lnTo>
                  <a:pt x="216066" y="1879369"/>
                </a:lnTo>
                <a:lnTo>
                  <a:pt x="264679" y="1891340"/>
                </a:lnTo>
                <a:lnTo>
                  <a:pt x="315925" y="1895475"/>
                </a:lnTo>
                <a:lnTo>
                  <a:pt x="5884799" y="1895475"/>
                </a:lnTo>
                <a:lnTo>
                  <a:pt x="5936049" y="1891340"/>
                </a:lnTo>
                <a:lnTo>
                  <a:pt x="5984667" y="1879369"/>
                </a:lnTo>
                <a:lnTo>
                  <a:pt x="6030003" y="1860212"/>
                </a:lnTo>
                <a:lnTo>
                  <a:pt x="6071405" y="1834521"/>
                </a:lnTo>
                <a:lnTo>
                  <a:pt x="6108223" y="1802944"/>
                </a:lnTo>
                <a:lnTo>
                  <a:pt x="6139806" y="1766133"/>
                </a:lnTo>
                <a:lnTo>
                  <a:pt x="6165504" y="1724737"/>
                </a:lnTo>
                <a:lnTo>
                  <a:pt x="6184665" y="1679408"/>
                </a:lnTo>
                <a:lnTo>
                  <a:pt x="6196639" y="1630795"/>
                </a:lnTo>
                <a:lnTo>
                  <a:pt x="6200775" y="1579549"/>
                </a:lnTo>
                <a:lnTo>
                  <a:pt x="6200775" y="315975"/>
                </a:lnTo>
                <a:lnTo>
                  <a:pt x="6196639" y="264725"/>
                </a:lnTo>
                <a:lnTo>
                  <a:pt x="6184665" y="216107"/>
                </a:lnTo>
                <a:lnTo>
                  <a:pt x="6165504" y="170771"/>
                </a:lnTo>
                <a:lnTo>
                  <a:pt x="6139806" y="129369"/>
                </a:lnTo>
                <a:lnTo>
                  <a:pt x="6108223" y="92551"/>
                </a:lnTo>
                <a:lnTo>
                  <a:pt x="6071405" y="60968"/>
                </a:lnTo>
                <a:lnTo>
                  <a:pt x="6030003" y="35270"/>
                </a:lnTo>
                <a:lnTo>
                  <a:pt x="5984667" y="16109"/>
                </a:lnTo>
                <a:lnTo>
                  <a:pt x="5936049" y="4135"/>
                </a:lnTo>
                <a:lnTo>
                  <a:pt x="5884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0025" y="4733925"/>
            <a:ext cx="315925" cy="1895475"/>
          </a:xfrm>
          <a:custGeom>
            <a:avLst/>
            <a:gdLst/>
            <a:ahLst/>
            <a:cxnLst/>
            <a:rect l="l" t="t" r="r" b="b"/>
            <a:pathLst>
              <a:path w="315925" h="1895475">
                <a:moveTo>
                  <a:pt x="315925" y="1895475"/>
                </a:moveTo>
                <a:lnTo>
                  <a:pt x="264679" y="1891340"/>
                </a:lnTo>
                <a:lnTo>
                  <a:pt x="216066" y="1879369"/>
                </a:lnTo>
                <a:lnTo>
                  <a:pt x="170737" y="1860212"/>
                </a:lnTo>
                <a:lnTo>
                  <a:pt x="129341" y="1834521"/>
                </a:lnTo>
                <a:lnTo>
                  <a:pt x="92530" y="1802944"/>
                </a:lnTo>
                <a:lnTo>
                  <a:pt x="60953" y="1766133"/>
                </a:lnTo>
                <a:lnTo>
                  <a:pt x="35262" y="1724737"/>
                </a:lnTo>
                <a:lnTo>
                  <a:pt x="16105" y="1679408"/>
                </a:lnTo>
                <a:lnTo>
                  <a:pt x="4134" y="1630795"/>
                </a:lnTo>
                <a:lnTo>
                  <a:pt x="0" y="1579549"/>
                </a:lnTo>
                <a:lnTo>
                  <a:pt x="0" y="315975"/>
                </a:lnTo>
                <a:lnTo>
                  <a:pt x="4134" y="264725"/>
                </a:lnTo>
                <a:lnTo>
                  <a:pt x="16105" y="216107"/>
                </a:lnTo>
                <a:lnTo>
                  <a:pt x="35262" y="170771"/>
                </a:lnTo>
                <a:lnTo>
                  <a:pt x="60953" y="129369"/>
                </a:lnTo>
                <a:lnTo>
                  <a:pt x="92530" y="92551"/>
                </a:lnTo>
                <a:lnTo>
                  <a:pt x="129341" y="60968"/>
                </a:lnTo>
                <a:lnTo>
                  <a:pt x="170737" y="35270"/>
                </a:lnTo>
                <a:lnTo>
                  <a:pt x="216066" y="16109"/>
                </a:lnTo>
                <a:lnTo>
                  <a:pt x="264679" y="4135"/>
                </a:lnTo>
                <a:lnTo>
                  <a:pt x="290013" y="1047"/>
                </a:lnTo>
                <a:lnTo>
                  <a:pt x="315925" y="0"/>
                </a:lnTo>
              </a:path>
            </a:pathLst>
          </a:custGeom>
          <a:ln w="57150">
            <a:solidFill>
              <a:srgbClr val="257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4823" y="4733925"/>
            <a:ext cx="315975" cy="1895475"/>
          </a:xfrm>
          <a:custGeom>
            <a:avLst/>
            <a:gdLst/>
            <a:ahLst/>
            <a:cxnLst/>
            <a:rect l="l" t="t" r="r" b="b"/>
            <a:pathLst>
              <a:path w="315975" h="1895475">
                <a:moveTo>
                  <a:pt x="0" y="0"/>
                </a:moveTo>
                <a:lnTo>
                  <a:pt x="51250" y="4135"/>
                </a:lnTo>
                <a:lnTo>
                  <a:pt x="99868" y="16109"/>
                </a:lnTo>
                <a:lnTo>
                  <a:pt x="145204" y="35270"/>
                </a:lnTo>
                <a:lnTo>
                  <a:pt x="186606" y="60968"/>
                </a:lnTo>
                <a:lnTo>
                  <a:pt x="223424" y="92551"/>
                </a:lnTo>
                <a:lnTo>
                  <a:pt x="255007" y="129369"/>
                </a:lnTo>
                <a:lnTo>
                  <a:pt x="280705" y="170771"/>
                </a:lnTo>
                <a:lnTo>
                  <a:pt x="299866" y="216107"/>
                </a:lnTo>
                <a:lnTo>
                  <a:pt x="311840" y="264725"/>
                </a:lnTo>
                <a:lnTo>
                  <a:pt x="315975" y="315975"/>
                </a:lnTo>
                <a:lnTo>
                  <a:pt x="315975" y="1579549"/>
                </a:lnTo>
                <a:lnTo>
                  <a:pt x="311840" y="1630795"/>
                </a:lnTo>
                <a:lnTo>
                  <a:pt x="299866" y="1679408"/>
                </a:lnTo>
                <a:lnTo>
                  <a:pt x="280705" y="1724737"/>
                </a:lnTo>
                <a:lnTo>
                  <a:pt x="255007" y="1766133"/>
                </a:lnTo>
                <a:lnTo>
                  <a:pt x="223424" y="1802944"/>
                </a:lnTo>
                <a:lnTo>
                  <a:pt x="186606" y="1834521"/>
                </a:lnTo>
                <a:lnTo>
                  <a:pt x="145204" y="1860212"/>
                </a:lnTo>
                <a:lnTo>
                  <a:pt x="99868" y="1879369"/>
                </a:lnTo>
                <a:lnTo>
                  <a:pt x="51250" y="1891340"/>
                </a:lnTo>
                <a:lnTo>
                  <a:pt x="25913" y="1894427"/>
                </a:lnTo>
                <a:lnTo>
                  <a:pt x="0" y="1895475"/>
                </a:lnTo>
              </a:path>
            </a:pathLst>
          </a:custGeom>
          <a:ln w="57150">
            <a:solidFill>
              <a:srgbClr val="25739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1475" y="4904104"/>
            <a:ext cx="5826760" cy="154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Clr>
                <a:srgbClr val="666666"/>
              </a:buClr>
              <a:buFont typeface="Arial"/>
              <a:buChar char="•"/>
              <a:tabLst>
                <a:tab pos="354965" algn="l"/>
              </a:tabLst>
            </a:pPr>
            <a:r>
              <a:rPr sz="2400" dirty="0" smtClean="0">
                <a:solidFill>
                  <a:srgbClr val="257399"/>
                </a:solidFill>
                <a:latin typeface="Arial"/>
                <a:cs typeface="Arial"/>
              </a:rPr>
              <a:t>C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stom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rs</a:t>
            </a:r>
            <a:r>
              <a:rPr sz="2400" spc="2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w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h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o had</a:t>
            </a:r>
            <a:r>
              <a:rPr sz="2400" spc="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a 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g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o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d</a:t>
            </a:r>
            <a:r>
              <a:rPr sz="2400" spc="1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ex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er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 smtClean="0">
                <a:solidFill>
                  <a:srgbClr val="257399"/>
                </a:solidFill>
                <a:latin typeface="Arial"/>
                <a:cs typeface="Arial"/>
              </a:rPr>
              <a:t>inv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sted</a:t>
            </a:r>
            <a:r>
              <a:rPr sz="2400" spc="1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4.5x more mo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ey</a:t>
            </a:r>
            <a:r>
              <a:rPr sz="2400" spc="1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with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Fide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ity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355600" marR="12700" indent="-342900">
              <a:lnSpc>
                <a:spcPct val="100000"/>
              </a:lnSpc>
              <a:buClr>
                <a:srgbClr val="666666"/>
              </a:buClr>
              <a:buFont typeface="Arial"/>
              <a:buChar char="•"/>
              <a:tabLst>
                <a:tab pos="354965" algn="l"/>
              </a:tabLst>
            </a:pPr>
            <a:r>
              <a:rPr sz="2400" dirty="0" smtClean="0">
                <a:solidFill>
                  <a:srgbClr val="257399"/>
                </a:solidFill>
                <a:latin typeface="Arial"/>
                <a:cs typeface="Arial"/>
              </a:rPr>
              <a:t>The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r</a:t>
            </a:r>
            <a:r>
              <a:rPr sz="2400" spc="1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inv</a:t>
            </a:r>
            <a:r>
              <a:rPr sz="2400" spc="-15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stments</a:t>
            </a:r>
            <a:r>
              <a:rPr sz="2400" spc="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d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d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d</a:t>
            </a:r>
            <a:r>
              <a:rPr sz="2400" spc="2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up to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bi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lions</a:t>
            </a:r>
            <a:r>
              <a:rPr sz="2400" spc="3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of incr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me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tal</a:t>
            </a:r>
            <a:r>
              <a:rPr sz="2400" spc="3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d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ll</a:t>
            </a:r>
            <a:r>
              <a:rPr sz="2400" spc="-10" dirty="0" smtClean="0">
                <a:solidFill>
                  <a:srgbClr val="257399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257399"/>
                </a:solidFill>
                <a:latin typeface="Arial"/>
                <a:cs typeface="Arial"/>
              </a:rPr>
              <a:t>rs</a:t>
            </a:r>
            <a:r>
              <a:rPr sz="2400" spc="35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257399"/>
                </a:solidFill>
                <a:latin typeface="Arial"/>
                <a:cs typeface="Arial"/>
              </a:rPr>
              <a:t>p</a:t>
            </a:r>
            <a:r>
              <a:rPr sz="2400" i="1" spc="-10" dirty="0" smtClean="0">
                <a:solidFill>
                  <a:srgbClr val="257399"/>
                </a:solidFill>
                <a:latin typeface="Arial"/>
                <a:cs typeface="Arial"/>
              </a:rPr>
              <a:t>e</a:t>
            </a:r>
            <a:r>
              <a:rPr sz="2400" i="1" spc="0" dirty="0" smtClean="0">
                <a:solidFill>
                  <a:srgbClr val="257399"/>
                </a:solidFill>
                <a:latin typeface="Arial"/>
                <a:cs typeface="Arial"/>
              </a:rPr>
              <a:t>r</a:t>
            </a:r>
            <a:r>
              <a:rPr sz="2400" i="1" spc="10" dirty="0" smtClean="0">
                <a:solidFill>
                  <a:srgbClr val="257399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257399"/>
                </a:solidFill>
                <a:latin typeface="Arial"/>
                <a:cs typeface="Arial"/>
              </a:rPr>
              <a:t>ye</a:t>
            </a:r>
            <a:r>
              <a:rPr sz="2400" i="1" spc="-10" dirty="0" smtClean="0">
                <a:solidFill>
                  <a:srgbClr val="257399"/>
                </a:solidFill>
                <a:latin typeface="Arial"/>
                <a:cs typeface="Arial"/>
              </a:rPr>
              <a:t>a</a:t>
            </a:r>
            <a:r>
              <a:rPr sz="2400" i="1" spc="0" dirty="0" smtClean="0">
                <a:solidFill>
                  <a:srgbClr val="257399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282571"/>
            <a:ext cx="4897120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How </a:t>
            </a:r>
            <a:r>
              <a:rPr sz="3200" b="1" spc="-10" dirty="0" smtClean="0">
                <a:solidFill>
                  <a:srgbClr val="3399CC"/>
                </a:solidFill>
                <a:latin typeface="Arial"/>
                <a:cs typeface="Arial"/>
              </a:rPr>
              <a:t>d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o we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ad</a:t>
            </a:r>
            <a:r>
              <a:rPr sz="3200" b="1" spc="-10" dirty="0" smtClean="0">
                <a:solidFill>
                  <a:srgbClr val="3399CC"/>
                </a:solidFill>
                <a:latin typeface="Arial"/>
                <a:cs typeface="Arial"/>
              </a:rPr>
              <a:t>d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ress</a:t>
            </a:r>
            <a:r>
              <a:rPr sz="3200" b="1" spc="-2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this?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9174" y="1984120"/>
            <a:ext cx="449199" cy="2694812"/>
          </a:xfrm>
          <a:custGeom>
            <a:avLst/>
            <a:gdLst/>
            <a:ahLst/>
            <a:cxnLst/>
            <a:rect l="l" t="t" r="r" b="b"/>
            <a:pathLst>
              <a:path w="449199" h="2694812">
                <a:moveTo>
                  <a:pt x="449199" y="2694812"/>
                </a:moveTo>
                <a:lnTo>
                  <a:pt x="376349" y="2688932"/>
                </a:lnTo>
                <a:lnTo>
                  <a:pt x="307238" y="2671907"/>
                </a:lnTo>
                <a:lnTo>
                  <a:pt x="242790" y="2644663"/>
                </a:lnTo>
                <a:lnTo>
                  <a:pt x="183931" y="2608127"/>
                </a:lnTo>
                <a:lnTo>
                  <a:pt x="131587" y="2563225"/>
                </a:lnTo>
                <a:lnTo>
                  <a:pt x="86685" y="2510881"/>
                </a:lnTo>
                <a:lnTo>
                  <a:pt x="50149" y="2452022"/>
                </a:lnTo>
                <a:lnTo>
                  <a:pt x="22905" y="2387574"/>
                </a:lnTo>
                <a:lnTo>
                  <a:pt x="5880" y="2318463"/>
                </a:lnTo>
                <a:lnTo>
                  <a:pt x="0" y="2245614"/>
                </a:lnTo>
                <a:lnTo>
                  <a:pt x="0" y="449199"/>
                </a:lnTo>
                <a:lnTo>
                  <a:pt x="5880" y="376349"/>
                </a:lnTo>
                <a:lnTo>
                  <a:pt x="22905" y="307238"/>
                </a:lnTo>
                <a:lnTo>
                  <a:pt x="50149" y="242790"/>
                </a:lnTo>
                <a:lnTo>
                  <a:pt x="86685" y="183931"/>
                </a:lnTo>
                <a:lnTo>
                  <a:pt x="131587" y="131587"/>
                </a:lnTo>
                <a:lnTo>
                  <a:pt x="183931" y="86685"/>
                </a:lnTo>
                <a:lnTo>
                  <a:pt x="242790" y="50149"/>
                </a:lnTo>
                <a:lnTo>
                  <a:pt x="307238" y="22905"/>
                </a:lnTo>
                <a:lnTo>
                  <a:pt x="376349" y="5880"/>
                </a:lnTo>
                <a:lnTo>
                  <a:pt x="412365" y="1489"/>
                </a:lnTo>
                <a:lnTo>
                  <a:pt x="449199" y="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71664" y="1984120"/>
            <a:ext cx="449199" cy="2694812"/>
          </a:xfrm>
          <a:custGeom>
            <a:avLst/>
            <a:gdLst/>
            <a:ahLst/>
            <a:cxnLst/>
            <a:rect l="l" t="t" r="r" b="b"/>
            <a:pathLst>
              <a:path w="449199" h="2694812">
                <a:moveTo>
                  <a:pt x="0" y="0"/>
                </a:moveTo>
                <a:lnTo>
                  <a:pt x="72879" y="5880"/>
                </a:lnTo>
                <a:lnTo>
                  <a:pt x="142009" y="22905"/>
                </a:lnTo>
                <a:lnTo>
                  <a:pt x="206464" y="50149"/>
                </a:lnTo>
                <a:lnTo>
                  <a:pt x="265322" y="86685"/>
                </a:lnTo>
                <a:lnTo>
                  <a:pt x="317658" y="131587"/>
                </a:lnTo>
                <a:lnTo>
                  <a:pt x="362550" y="183931"/>
                </a:lnTo>
                <a:lnTo>
                  <a:pt x="399073" y="242790"/>
                </a:lnTo>
                <a:lnTo>
                  <a:pt x="426305" y="307238"/>
                </a:lnTo>
                <a:lnTo>
                  <a:pt x="443321" y="376349"/>
                </a:lnTo>
                <a:lnTo>
                  <a:pt x="449199" y="449199"/>
                </a:lnTo>
                <a:lnTo>
                  <a:pt x="449199" y="2245614"/>
                </a:lnTo>
                <a:lnTo>
                  <a:pt x="443321" y="2318463"/>
                </a:lnTo>
                <a:lnTo>
                  <a:pt x="426305" y="2387574"/>
                </a:lnTo>
                <a:lnTo>
                  <a:pt x="399073" y="2452022"/>
                </a:lnTo>
                <a:lnTo>
                  <a:pt x="362550" y="2510881"/>
                </a:lnTo>
                <a:lnTo>
                  <a:pt x="317658" y="2563225"/>
                </a:lnTo>
                <a:lnTo>
                  <a:pt x="265322" y="2608127"/>
                </a:lnTo>
                <a:lnTo>
                  <a:pt x="206464" y="2644663"/>
                </a:lnTo>
                <a:lnTo>
                  <a:pt x="142009" y="2671907"/>
                </a:lnTo>
                <a:lnTo>
                  <a:pt x="72879" y="2688932"/>
                </a:lnTo>
                <a:lnTo>
                  <a:pt x="36851" y="2693323"/>
                </a:lnTo>
                <a:lnTo>
                  <a:pt x="0" y="2694812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12620" y="2485009"/>
            <a:ext cx="3904615" cy="4235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329"/>
              </a:lnSpc>
            </a:pPr>
            <a:r>
              <a:rPr sz="2800" dirty="0" smtClean="0">
                <a:solidFill>
                  <a:srgbClr val="3399CC"/>
                </a:solidFill>
                <a:latin typeface="Arial"/>
                <a:cs typeface="Arial"/>
              </a:rPr>
              <a:t>Custome</a:t>
            </a:r>
            <a:r>
              <a:rPr sz="2800" spc="5" dirty="0" smtClean="0">
                <a:solidFill>
                  <a:srgbClr val="3399CC"/>
                </a:solidFill>
                <a:latin typeface="Arial"/>
                <a:cs typeface="Arial"/>
              </a:rPr>
              <a:t>r</a:t>
            </a:r>
            <a:r>
              <a:rPr sz="2800" spc="-5" dirty="0" smtClean="0">
                <a:solidFill>
                  <a:srgbClr val="3399CC"/>
                </a:solidFill>
                <a:latin typeface="Arial"/>
                <a:cs typeface="Arial"/>
              </a:rPr>
              <a:t>-</a:t>
            </a:r>
            <a:r>
              <a:rPr sz="2800" spc="0" dirty="0" smtClean="0">
                <a:solidFill>
                  <a:srgbClr val="3399CC"/>
                </a:solidFill>
                <a:latin typeface="Arial"/>
                <a:cs typeface="Arial"/>
              </a:rPr>
              <a:t>centric</a:t>
            </a:r>
            <a:r>
              <a:rPr sz="2800" spc="4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2800" spc="0" dirty="0" smtClean="0">
                <a:solidFill>
                  <a:srgbClr val="3399CC"/>
                </a:solidFill>
                <a:latin typeface="Arial"/>
                <a:cs typeface="Arial"/>
              </a:rPr>
              <a:t>culture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2620" y="3062493"/>
            <a:ext cx="5598160" cy="1095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just">
              <a:lnSpc>
                <a:spcPct val="100099"/>
              </a:lnSpc>
            </a:pPr>
            <a:r>
              <a:rPr sz="240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-1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ystem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of sh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red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va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viors that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focus 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mpl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yee</a:t>
            </a:r>
            <a:r>
              <a:rPr sz="2400" spc="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activity on impr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ving custom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ex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eri</a:t>
            </a:r>
            <a:r>
              <a:rPr sz="2400" spc="-1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spc="-18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ablet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ow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ship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grow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ng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8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279400" y="1676400"/>
                </a:moveTo>
                <a:lnTo>
                  <a:pt x="234080" y="1672743"/>
                </a:lnTo>
                <a:lnTo>
                  <a:pt x="191089" y="1662155"/>
                </a:lnTo>
                <a:lnTo>
                  <a:pt x="151001" y="1645213"/>
                </a:lnTo>
                <a:lnTo>
                  <a:pt x="114391" y="1622491"/>
                </a:lnTo>
                <a:lnTo>
                  <a:pt x="81835" y="1594564"/>
                </a:lnTo>
                <a:lnTo>
                  <a:pt x="53908" y="1562008"/>
                </a:lnTo>
                <a:lnTo>
                  <a:pt x="31186" y="1525398"/>
                </a:lnTo>
                <a:lnTo>
                  <a:pt x="14244" y="1485310"/>
                </a:lnTo>
                <a:lnTo>
                  <a:pt x="3656" y="1442319"/>
                </a:lnTo>
                <a:lnTo>
                  <a:pt x="0" y="1397000"/>
                </a:lnTo>
                <a:lnTo>
                  <a:pt x="0" y="279400"/>
                </a:lnTo>
                <a:lnTo>
                  <a:pt x="3656" y="234080"/>
                </a:lnTo>
                <a:lnTo>
                  <a:pt x="14244" y="191089"/>
                </a:lnTo>
                <a:lnTo>
                  <a:pt x="31186" y="151001"/>
                </a:lnTo>
                <a:lnTo>
                  <a:pt x="53908" y="114391"/>
                </a:lnTo>
                <a:lnTo>
                  <a:pt x="81835" y="81835"/>
                </a:lnTo>
                <a:lnTo>
                  <a:pt x="114391" y="53908"/>
                </a:lnTo>
                <a:lnTo>
                  <a:pt x="151001" y="31186"/>
                </a:lnTo>
                <a:lnTo>
                  <a:pt x="191089" y="14244"/>
                </a:lnTo>
                <a:lnTo>
                  <a:pt x="234080" y="3656"/>
                </a:lnTo>
                <a:lnTo>
                  <a:pt x="256485" y="926"/>
                </a:lnTo>
                <a:lnTo>
                  <a:pt x="279400" y="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12200" y="4114800"/>
            <a:ext cx="279400" cy="1676400"/>
          </a:xfrm>
          <a:custGeom>
            <a:avLst/>
            <a:gdLst/>
            <a:ahLst/>
            <a:cxnLst/>
            <a:rect l="l" t="t" r="r" b="b"/>
            <a:pathLst>
              <a:path w="279400" h="1676400">
                <a:moveTo>
                  <a:pt x="0" y="0"/>
                </a:moveTo>
                <a:lnTo>
                  <a:pt x="45319" y="3656"/>
                </a:lnTo>
                <a:lnTo>
                  <a:pt x="88310" y="14244"/>
                </a:lnTo>
                <a:lnTo>
                  <a:pt x="128398" y="31186"/>
                </a:lnTo>
                <a:lnTo>
                  <a:pt x="165008" y="53908"/>
                </a:lnTo>
                <a:lnTo>
                  <a:pt x="197564" y="81835"/>
                </a:lnTo>
                <a:lnTo>
                  <a:pt x="225491" y="114391"/>
                </a:lnTo>
                <a:lnTo>
                  <a:pt x="248213" y="151001"/>
                </a:lnTo>
                <a:lnTo>
                  <a:pt x="265155" y="191089"/>
                </a:lnTo>
                <a:lnTo>
                  <a:pt x="275743" y="234080"/>
                </a:lnTo>
                <a:lnTo>
                  <a:pt x="279400" y="279400"/>
                </a:lnTo>
                <a:lnTo>
                  <a:pt x="279400" y="1397000"/>
                </a:lnTo>
                <a:lnTo>
                  <a:pt x="275743" y="1442319"/>
                </a:lnTo>
                <a:lnTo>
                  <a:pt x="265155" y="1485310"/>
                </a:lnTo>
                <a:lnTo>
                  <a:pt x="248213" y="1525398"/>
                </a:lnTo>
                <a:lnTo>
                  <a:pt x="225491" y="1562008"/>
                </a:lnTo>
                <a:lnTo>
                  <a:pt x="197564" y="1594564"/>
                </a:lnTo>
                <a:lnTo>
                  <a:pt x="165008" y="1622491"/>
                </a:lnTo>
                <a:lnTo>
                  <a:pt x="128398" y="1645213"/>
                </a:lnTo>
                <a:lnTo>
                  <a:pt x="88310" y="1662155"/>
                </a:lnTo>
                <a:lnTo>
                  <a:pt x="45319" y="1672743"/>
                </a:lnTo>
                <a:lnTo>
                  <a:pt x="22914" y="1675473"/>
                </a:lnTo>
                <a:lnTo>
                  <a:pt x="0" y="1676400"/>
                </a:lnTo>
              </a:path>
            </a:pathLst>
          </a:custGeom>
          <a:ln w="57150">
            <a:solidFill>
              <a:srgbClr val="B1D2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65778" y="4396104"/>
            <a:ext cx="4937760" cy="11074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400" spc="-27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let</a:t>
            </a:r>
            <a:r>
              <a:rPr lang="en-IE" sz="24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spc="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IE" sz="2400" spc="0" dirty="0" smtClean="0">
                <a:solidFill>
                  <a:srgbClr val="333333"/>
                </a:solidFill>
                <a:latin typeface="Arial"/>
                <a:cs typeface="Arial"/>
              </a:rPr>
              <a:t>outsold PC’s for the first time in Q3 2012.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1219200"/>
            <a:ext cx="4417568" cy="2578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393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08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457200"/>
                </a:move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EDF3F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</a:path>
              <a:path w="9144000" h="6857998">
                <a:moveTo>
                  <a:pt x="0" y="0"/>
                </a:moveTo>
                <a:lnTo>
                  <a:pt x="0" y="6857998"/>
                </a:lnTo>
              </a:path>
            </a:pathLst>
          </a:custGeom>
          <a:ln w="76200">
            <a:solidFill>
              <a:srgbClr val="EDF3F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7999"/>
          </a:xfrm>
          <a:custGeom>
            <a:avLst/>
            <a:gdLst/>
            <a:ahLst/>
            <a:cxnLst/>
            <a:rect l="l" t="t" r="r" b="b"/>
            <a:pathLst>
              <a:path w="9144000" h="6857999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E2152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7998"/>
          </a:xfrm>
          <a:custGeom>
            <a:avLst/>
            <a:gdLst/>
            <a:ahLst/>
            <a:cxnLst/>
            <a:rect l="l" t="t" r="r" b="b"/>
            <a:pathLst>
              <a:path w="9144000" h="6857998">
                <a:moveTo>
                  <a:pt x="9144000" y="6857998"/>
                </a:moveTo>
                <a:lnTo>
                  <a:pt x="9144000" y="0"/>
                </a:lnTo>
              </a:path>
              <a:path w="9144000" h="6857998">
                <a:moveTo>
                  <a:pt x="0" y="0"/>
                </a:moveTo>
                <a:lnTo>
                  <a:pt x="0" y="6857998"/>
                </a:lnTo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7885" y="3148710"/>
            <a:ext cx="6269990" cy="19824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90000"/>
              </a:lnSpc>
              <a:tabLst>
                <a:tab pos="2284095" algn="l"/>
                <a:tab pos="2778760" algn="l"/>
                <a:tab pos="4959985" algn="l"/>
              </a:tabLst>
            </a:pPr>
            <a:r>
              <a:rPr sz="4800" dirty="0" smtClean="0">
                <a:solidFill>
                  <a:srgbClr val="FFFFFF"/>
                </a:solidFill>
                <a:latin typeface="Arial"/>
                <a:cs typeface="Arial"/>
              </a:rPr>
              <a:t>PUT</a:t>
            </a:r>
            <a:r>
              <a:rPr sz="4800" spc="-8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spc="0" dirty="0" smtClean="0">
                <a:solidFill>
                  <a:srgbClr val="FFFFFF"/>
                </a:solidFill>
                <a:latin typeface="Arial"/>
                <a:cs typeface="Arial"/>
              </a:rPr>
              <a:t>THE	CUS</a:t>
            </a:r>
            <a:r>
              <a:rPr sz="4800" b="1" spc="-85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800" b="1" spc="0" dirty="0" smtClean="0">
                <a:solidFill>
                  <a:srgbClr val="FFFFFF"/>
                </a:solidFill>
                <a:latin typeface="Arial"/>
                <a:cs typeface="Arial"/>
              </a:rPr>
              <a:t>OMER </a:t>
            </a:r>
            <a:r>
              <a:rPr sz="4800" spc="-36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spc="0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800" spc="-15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0" dirty="0" smtClean="0">
                <a:solidFill>
                  <a:srgbClr val="FFFFFF"/>
                </a:solidFill>
                <a:latin typeface="Arial"/>
                <a:cs typeface="Arial"/>
              </a:rPr>
              <a:t>THE	CENTER	OF ALL</a:t>
            </a:r>
            <a:r>
              <a:rPr sz="4800" spc="-17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0" dirty="0" smtClean="0">
                <a:solidFill>
                  <a:srgbClr val="FFFFFF"/>
                </a:solidFill>
                <a:latin typeface="Arial"/>
                <a:cs typeface="Arial"/>
              </a:rPr>
              <a:t>DECISIONS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1825" y="914400"/>
            <a:ext cx="5337175" cy="145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1970" y="2722879"/>
            <a:ext cx="5560059" cy="292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794890"/>
            <a:ext cx="7875270" cy="984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Cust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o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mer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intelli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g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ence</a:t>
            </a:r>
            <a:r>
              <a:rPr sz="3200" b="1" spc="-5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matte</a:t>
            </a:r>
            <a:r>
              <a:rPr sz="3200" b="1" spc="5" dirty="0" smtClean="0">
                <a:solidFill>
                  <a:srgbClr val="3399CC"/>
                </a:solidFill>
                <a:latin typeface="Arial"/>
                <a:cs typeface="Arial"/>
              </a:rPr>
              <a:t>r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s</a:t>
            </a:r>
            <a:r>
              <a:rPr sz="3200" b="1" spc="-3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n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o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w more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than</a:t>
            </a:r>
            <a:r>
              <a:rPr sz="3200" b="1" spc="-2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ever…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2400" b="1" spc="-9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time has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ome!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1622" y="1979548"/>
            <a:ext cx="4203954" cy="3181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2926" y="4360303"/>
            <a:ext cx="2047875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079" y="1342072"/>
            <a:ext cx="3204857" cy="314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6492" y="2853435"/>
            <a:ext cx="2298954" cy="242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1834" y="1839594"/>
            <a:ext cx="3642448" cy="29933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What</a:t>
            </a:r>
            <a:r>
              <a:rPr sz="2400" b="1" spc="-95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happening</a:t>
            </a:r>
            <a:r>
              <a:rPr sz="2400" b="1" spc="-4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toda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134490"/>
            <a:ext cx="7569834" cy="2040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solidFill>
                  <a:srgbClr val="669933"/>
                </a:solidFill>
                <a:latin typeface="Arial"/>
                <a:cs typeface="Arial"/>
              </a:rPr>
              <a:t>Tren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d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s</a:t>
            </a:r>
            <a:r>
              <a:rPr sz="2400" spc="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w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a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tch</a:t>
            </a:r>
            <a:r>
              <a:rPr sz="2400" spc="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u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 for: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35560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35496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Data capture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tending beyond tra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itional sources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35560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35496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Increasingly complex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data inte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rations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35560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35496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Higher demand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or real-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tim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intelligence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"/>
              </a:spcBef>
              <a:buClr>
                <a:srgbClr val="333333"/>
              </a:buClr>
              <a:buFont typeface="Arial"/>
              <a:buChar char="•"/>
            </a:pPr>
            <a:endParaRPr sz="600"/>
          </a:p>
          <a:p>
            <a:pPr marL="35560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35496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More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Cu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tom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 In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ellig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nce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plic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tio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 t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rou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ho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 t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ntire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sin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ta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pture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ext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nding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be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ond tr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ditio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sourc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5670" y="1134490"/>
            <a:ext cx="2927985" cy="1964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solidFill>
                  <a:srgbClr val="669933"/>
                </a:solidFill>
                <a:latin typeface="Arial"/>
                <a:cs typeface="Arial"/>
              </a:rPr>
              <a:t>In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res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se</a:t>
            </a:r>
            <a:r>
              <a:rPr sz="2400" spc="2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476884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6884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Unstructured da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6884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6884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Splinternet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6884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6884" algn="l"/>
              </a:tabLst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Schizophreni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custo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143000"/>
            <a:ext cx="4270121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Incre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singly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complex data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tegr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6270" y="1134490"/>
            <a:ext cx="3987800" cy="1964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solidFill>
                  <a:srgbClr val="669933"/>
                </a:solidFill>
                <a:latin typeface="Arial"/>
                <a:cs typeface="Arial"/>
              </a:rPr>
              <a:t>In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res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se</a:t>
            </a:r>
            <a:r>
              <a:rPr sz="2400" spc="2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469265" marR="23304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68630" algn="l"/>
              </a:tabLst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Onlin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an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o</a:t>
            </a:r>
            <a:r>
              <a:rPr sz="1800" spc="-3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flin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custome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 data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sources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6926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68630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Increasingly online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marketing suite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"/>
              </a:spcBef>
              <a:buClr>
                <a:srgbClr val="333333"/>
              </a:buClr>
              <a:buFont typeface="Arial"/>
              <a:buChar char="•"/>
            </a:pPr>
            <a:endParaRPr sz="600"/>
          </a:p>
          <a:p>
            <a:pPr marL="46926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68630" algn="l"/>
              </a:tabLst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Data-as-a-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ser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ice options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810005"/>
            <a:ext cx="4523994" cy="4523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Higher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dem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nd for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-time intelligence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8901" y="1134490"/>
            <a:ext cx="4048125" cy="1964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2005964" algn="ctr">
              <a:lnSpc>
                <a:spcPct val="100000"/>
              </a:lnSpc>
            </a:pPr>
            <a:r>
              <a:rPr sz="2400" dirty="0" smtClean="0">
                <a:solidFill>
                  <a:srgbClr val="669933"/>
                </a:solidFill>
                <a:latin typeface="Arial"/>
                <a:cs typeface="Arial"/>
              </a:rPr>
              <a:t>In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res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se</a:t>
            </a:r>
            <a:r>
              <a:rPr sz="2400" spc="2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47498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4980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Increasing testi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g 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elocity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4980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4980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Scarce analytics reso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rces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8790" indent="-34671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8790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Mandate f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r multichannel fractio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800">
              <a:latin typeface="Arial"/>
              <a:cs typeface="Arial"/>
            </a:endParaRPr>
          </a:p>
          <a:p>
            <a:pPr marR="2085975" algn="ctr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attri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uti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066800"/>
            <a:ext cx="405803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More 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Intelligen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applic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tions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througho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400" b="1" spc="-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10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entire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business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9315" y="1134490"/>
            <a:ext cx="3804285" cy="1689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solidFill>
                  <a:srgbClr val="669933"/>
                </a:solidFill>
                <a:latin typeface="Arial"/>
                <a:cs typeface="Arial"/>
              </a:rPr>
              <a:t>In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res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p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o</a:t>
            </a:r>
            <a:r>
              <a:rPr sz="2400" spc="-10" dirty="0" smtClean="0">
                <a:solidFill>
                  <a:srgbClr val="669933"/>
                </a:solidFill>
                <a:latin typeface="Arial"/>
                <a:cs typeface="Arial"/>
              </a:rPr>
              <a:t>n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se</a:t>
            </a:r>
            <a:r>
              <a:rPr sz="2400" spc="25" dirty="0" smtClean="0">
                <a:solidFill>
                  <a:srgbClr val="669933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669933"/>
                </a:solidFill>
                <a:latin typeface="Arial"/>
                <a:cs typeface="Arial"/>
              </a:rPr>
              <a:t>to: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47561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561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Ad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ances</a:t>
            </a:r>
            <a:r>
              <a:rPr sz="18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in targeted 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ertising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561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561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ol</a:t>
            </a:r>
            <a:r>
              <a:rPr sz="1800" spc="-15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ing</a:t>
            </a:r>
            <a:r>
              <a:rPr sz="18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and maturing CI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teams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Clr>
                <a:srgbClr val="333333"/>
              </a:buClr>
              <a:buFont typeface="Arial"/>
              <a:buChar char="•"/>
            </a:pPr>
            <a:endParaRPr sz="550"/>
          </a:p>
          <a:p>
            <a:pPr marL="475615" indent="-342900">
              <a:lnSpc>
                <a:spcPct val="100000"/>
              </a:lnSpc>
              <a:buClr>
                <a:srgbClr val="333333"/>
              </a:buClr>
              <a:buFont typeface="Arial"/>
              <a:buChar char="•"/>
              <a:tabLst>
                <a:tab pos="475615" algn="l"/>
              </a:tabLst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Domination of S</a:t>
            </a:r>
            <a:r>
              <a:rPr sz="1800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cial Intelligence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295400"/>
            <a:ext cx="4430649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7594600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Leading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companies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use 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eff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ctiv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ly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drive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obs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1650" y="2647950"/>
            <a:ext cx="1914525" cy="62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1900" y="3387725"/>
            <a:ext cx="1595501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2157348"/>
            <a:ext cx="1389126" cy="58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7026" y="2962275"/>
            <a:ext cx="1960499" cy="901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2125" y="4699063"/>
            <a:ext cx="1752600" cy="611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6076" y="2449512"/>
            <a:ext cx="1468374" cy="963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3476" y="3741673"/>
            <a:ext cx="2432050" cy="901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5875" y="5281612"/>
            <a:ext cx="2057400" cy="568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2350" y="4006850"/>
            <a:ext cx="1390650" cy="692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8951" y="5565775"/>
            <a:ext cx="1044575" cy="374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9400" y="5486400"/>
            <a:ext cx="1895475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2637" y="4430712"/>
            <a:ext cx="1531874" cy="8969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9851" y="1847913"/>
            <a:ext cx="1435100" cy="6873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588" y="1937118"/>
            <a:ext cx="70230" cy="70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8447" y="1882914"/>
            <a:ext cx="6915759" cy="375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8447" y="5410961"/>
            <a:ext cx="6915759" cy="2315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3854" y="1930488"/>
            <a:ext cx="70662" cy="70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3514" y="1930488"/>
            <a:ext cx="70662" cy="7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047" y="1640480"/>
            <a:ext cx="8442960" cy="4576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838315" algn="ctr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400</a:t>
            </a:r>
            <a:endParaRPr sz="1200">
              <a:latin typeface="Arial"/>
              <a:cs typeface="Arial"/>
            </a:endParaRPr>
          </a:p>
          <a:p>
            <a:pPr marL="2822575">
              <a:lnSpc>
                <a:spcPts val="1095"/>
              </a:lnSpc>
              <a:spcBef>
                <a:spcPts val="420"/>
              </a:spcBef>
              <a:tabLst>
                <a:tab pos="3990975" algn="l"/>
                <a:tab pos="5330190" algn="l"/>
              </a:tabLst>
            </a:pPr>
            <a:r>
              <a:rPr sz="1650" b="1" spc="7" baseline="252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50" b="1" spc="-7" baseline="252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50" b="1" spc="-1537" baseline="252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-1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50" b="1" spc="-982" baseline="252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	</a:t>
            </a:r>
            <a:r>
              <a:rPr sz="1650" b="1" spc="7" baseline="252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650" b="1" spc="-877" baseline="252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-459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50" b="1" spc="-315" baseline="252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hon</a:t>
            </a:r>
            <a:r>
              <a:rPr sz="1100" b="1" spc="-241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650" b="1" spc="-7" baseline="2525" dirty="0" smtClean="0">
                <a:solidFill>
                  <a:srgbClr val="353B37"/>
                </a:solidFill>
                <a:latin typeface="Arial"/>
                <a:cs typeface="Arial"/>
              </a:rPr>
              <a:t>on</a:t>
            </a:r>
            <a:r>
              <a:rPr sz="1650" b="1" spc="0" baseline="2525" dirty="0" smtClean="0">
                <a:solidFill>
                  <a:srgbClr val="353B37"/>
                </a:solidFill>
                <a:latin typeface="Arial"/>
                <a:cs typeface="Arial"/>
              </a:rPr>
              <a:t>e	</a:t>
            </a:r>
            <a:r>
              <a:rPr sz="1650" b="1" spc="-22" baseline="2525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-1019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50" b="1" spc="-7" baseline="252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650" b="1" spc="-569" baseline="252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100" b="1" spc="-28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650" b="1" spc="-592" baseline="2525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  <a:p>
            <a:pPr marR="7045959" algn="ctr">
              <a:lnSpc>
                <a:spcPts val="1215"/>
              </a:lnSpc>
            </a:pP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20,000</a:t>
            </a:r>
            <a:endParaRPr sz="1200">
              <a:latin typeface="Arial"/>
              <a:cs typeface="Arial"/>
            </a:endParaRPr>
          </a:p>
          <a:p>
            <a:pPr marR="6838315" algn="ctr">
              <a:lnSpc>
                <a:spcPct val="100000"/>
              </a:lnSpc>
              <a:spcBef>
                <a:spcPts val="204"/>
              </a:spcBef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200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5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80340">
              <a:lnSpc>
                <a:spcPts val="745"/>
              </a:lnSpc>
            </a:pPr>
            <a:r>
              <a:rPr sz="1800" b="1" spc="-7" baseline="-30092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r>
              <a:rPr sz="1800" b="1" spc="97" baseline="-30092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  </a:t>
            </a:r>
            <a:r>
              <a:rPr sz="1200" b="1" spc="-10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,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  <a:p>
            <a:pPr marL="343535">
              <a:lnSpc>
                <a:spcPts val="173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343535">
              <a:lnSpc>
                <a:spcPts val="67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320"/>
              </a:lnSpc>
              <a:spcBef>
                <a:spcPts val="180"/>
              </a:spcBef>
            </a:pPr>
            <a:r>
              <a:rPr sz="1800" b="1" spc="104" baseline="-4629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800" b="1" spc="-390" baseline="-4629" dirty="0" smtClean="0">
                <a:solidFill>
                  <a:srgbClr val="353B37"/>
                </a:solidFill>
                <a:latin typeface="Arial"/>
                <a:cs typeface="Arial"/>
              </a:rPr>
              <a:t>(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15,000</a:t>
            </a:r>
            <a:endParaRPr sz="1200">
              <a:latin typeface="Arial"/>
              <a:cs typeface="Arial"/>
            </a:endParaRPr>
          </a:p>
          <a:p>
            <a:pPr marL="343535">
              <a:lnSpc>
                <a:spcPts val="81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1260"/>
              </a:lnSpc>
            </a:pPr>
            <a:r>
              <a:rPr sz="1200" b="1" spc="7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905"/>
              </a:lnSpc>
            </a:pPr>
            <a:r>
              <a:rPr sz="1800" b="1" spc="104" baseline="34722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585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200" b="1" spc="6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910"/>
              </a:lnSpc>
              <a:tabLst>
                <a:tab pos="737870" algn="l"/>
              </a:tabLst>
            </a:pPr>
            <a:r>
              <a:rPr sz="1800" b="1" spc="104" baseline="-27777" dirty="0" smtClean="0">
                <a:solidFill>
                  <a:srgbClr val="353B37"/>
                </a:solidFill>
                <a:latin typeface="Arial"/>
                <a:cs typeface="Arial"/>
              </a:rPr>
              <a:t>m</a:t>
            </a:r>
            <a:r>
              <a:rPr sz="1800" b="1" spc="-7" baseline="-6018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800" b="1" spc="0" baseline="-60185" dirty="0" smtClean="0">
                <a:solidFill>
                  <a:srgbClr val="353B37"/>
                </a:solidFill>
                <a:latin typeface="Arial"/>
                <a:cs typeface="Arial"/>
              </a:rPr>
              <a:t>m	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121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325"/>
              </a:lnSpc>
            </a:pPr>
            <a:r>
              <a:rPr sz="1200" b="1" spc="70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800" b="1" spc="-7" baseline="2314" dirty="0" smtClean="0">
                <a:solidFill>
                  <a:srgbClr val="353B37"/>
                </a:solidFill>
                <a:latin typeface="Arial"/>
                <a:cs typeface="Arial"/>
              </a:rPr>
              <a:t>hi</a:t>
            </a:r>
            <a:endParaRPr sz="1800" baseline="2314">
              <a:latin typeface="Arial"/>
              <a:cs typeface="Arial"/>
            </a:endParaRPr>
          </a:p>
          <a:p>
            <a:pPr marL="180340">
              <a:lnSpc>
                <a:spcPts val="745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1115"/>
              </a:lnSpc>
              <a:spcBef>
                <a:spcPts val="465"/>
              </a:spcBef>
            </a:pPr>
            <a:r>
              <a:rPr sz="1800" b="1" spc="104" baseline="16203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-390" baseline="18518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10,000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155"/>
              </a:lnSpc>
              <a:tabLst>
                <a:tab pos="737870" algn="l"/>
              </a:tabLst>
            </a:pPr>
            <a:r>
              <a:rPr sz="1800" b="1" spc="104" baseline="4629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800" b="1" spc="-7" baseline="-27777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800" b="1" spc="0" baseline="-27777" dirty="0" smtClean="0">
                <a:solidFill>
                  <a:srgbClr val="353B37"/>
                </a:solidFill>
                <a:latin typeface="Arial"/>
                <a:cs typeface="Arial"/>
              </a:rPr>
              <a:t>i	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610"/>
              </a:lnSpc>
            </a:pPr>
            <a:r>
              <a:rPr sz="1200" b="1" spc="7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endParaRPr sz="1800" baseline="2314">
              <a:latin typeface="Arial"/>
              <a:cs typeface="Arial"/>
            </a:endParaRPr>
          </a:p>
          <a:p>
            <a:pPr marL="180340" marR="7946390">
              <a:lnSpc>
                <a:spcPct val="60900"/>
              </a:lnSpc>
              <a:spcBef>
                <a:spcPts val="200"/>
              </a:spcBef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n </a:t>
            </a:r>
            <a:r>
              <a:rPr sz="1200" b="1" spc="7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endParaRPr sz="1800" baseline="2314">
              <a:latin typeface="Arial"/>
              <a:cs typeface="Arial"/>
            </a:endParaRPr>
          </a:p>
          <a:p>
            <a:pPr marL="343535">
              <a:lnSpc>
                <a:spcPts val="24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1070"/>
              </a:lnSpc>
            </a:pP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765"/>
              </a:lnSpc>
            </a:pPr>
            <a:r>
              <a:rPr sz="1800" b="1" spc="104" baseline="30092" dirty="0" smtClean="0">
                <a:solidFill>
                  <a:srgbClr val="353B37"/>
                </a:solidFill>
                <a:latin typeface="Arial"/>
                <a:cs typeface="Arial"/>
              </a:rPr>
              <a:t>b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oba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204"/>
              </a:lnSpc>
              <a:tabLst>
                <a:tab pos="737870" algn="l"/>
              </a:tabLst>
            </a:pPr>
            <a:r>
              <a:rPr sz="1800" b="1" spc="104" baseline="2314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800" b="1" spc="0" baseline="-9259" dirty="0" smtClean="0">
                <a:solidFill>
                  <a:srgbClr val="353B37"/>
                </a:solidFill>
                <a:latin typeface="Arial"/>
                <a:cs typeface="Arial"/>
              </a:rPr>
              <a:t>l	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62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  <a:p>
            <a:pPr marL="180340">
              <a:lnSpc>
                <a:spcPts val="765"/>
              </a:lnSpc>
            </a:pPr>
            <a:r>
              <a:rPr sz="1200" b="1" spc="70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G</a:t>
            </a:r>
            <a:endParaRPr sz="1800" baseline="4629">
              <a:latin typeface="Arial"/>
              <a:cs typeface="Arial"/>
            </a:endParaRPr>
          </a:p>
          <a:p>
            <a:pPr marR="6960870" algn="ctr">
              <a:lnSpc>
                <a:spcPts val="1010"/>
              </a:lnSpc>
            </a:pP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5,000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14"/>
              </a:spcBef>
            </a:pPr>
            <a:endParaRPr sz="1100"/>
          </a:p>
          <a:p>
            <a:pPr marR="6713220" algn="ctr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45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R="6602730" algn="ctr">
              <a:lnSpc>
                <a:spcPts val="1440"/>
              </a:lnSpc>
            </a:pPr>
            <a:r>
              <a:rPr sz="1200" b="1" spc="-204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800" baseline="2314">
              <a:latin typeface="Arial"/>
              <a:cs typeface="Arial"/>
            </a:endParaRPr>
          </a:p>
          <a:p>
            <a:pPr marL="626110" algn="ctr">
              <a:lnSpc>
                <a:spcPts val="1440"/>
              </a:lnSpc>
              <a:tabLst>
                <a:tab pos="1490345" algn="l"/>
                <a:tab pos="2354580" algn="l"/>
                <a:tab pos="3219450" algn="l"/>
                <a:tab pos="4083685" algn="l"/>
                <a:tab pos="4947920" algn="l"/>
                <a:tab pos="5812790" algn="l"/>
                <a:tab pos="6677025" algn="l"/>
                <a:tab pos="7541259" algn="l"/>
              </a:tabLst>
            </a:pPr>
            <a:r>
              <a:rPr sz="1200" b="1" spc="-204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0	</a:t>
            </a:r>
            <a:r>
              <a:rPr sz="1200" b="1" spc="-240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1	</a:t>
            </a:r>
            <a:r>
              <a:rPr sz="1200" b="1" spc="-275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2	</a:t>
            </a:r>
            <a:r>
              <a:rPr sz="1200" b="1" spc="-310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3	</a:t>
            </a:r>
            <a:r>
              <a:rPr sz="1200" b="1" spc="-340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4	</a:t>
            </a:r>
            <a:r>
              <a:rPr sz="1200" b="1" spc="-375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5	</a:t>
            </a:r>
            <a:r>
              <a:rPr sz="1200" b="1" spc="-409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6	</a:t>
            </a:r>
            <a:r>
              <a:rPr sz="1200" b="1" spc="-445" dirty="0" smtClean="0">
                <a:solidFill>
                  <a:srgbClr val="353B37"/>
                </a:solidFill>
                <a:latin typeface="Arial"/>
                <a:cs typeface="Arial"/>
              </a:rPr>
              <a:t>7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7	</a:t>
            </a:r>
            <a:r>
              <a:rPr sz="1200" b="1" spc="-475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r>
              <a:rPr sz="1800" b="1" spc="0" baseline="2314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800" baseline="2314">
              <a:latin typeface="Arial"/>
              <a:cs typeface="Arial"/>
            </a:endParaRPr>
          </a:p>
          <a:p>
            <a:pPr marL="573405" algn="ctr">
              <a:lnSpc>
                <a:spcPct val="100000"/>
              </a:lnSpc>
              <a:spcBef>
                <a:spcPts val="430"/>
              </a:spcBef>
            </a:pPr>
            <a:r>
              <a:rPr sz="1200" b="1" spc="-470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800" b="1" spc="-690" baseline="4629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200" b="1" spc="-280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800" b="1" spc="-675" baseline="4629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70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-675" baseline="4629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te</a:t>
            </a:r>
            <a:r>
              <a:rPr sz="1200" b="1" spc="-1105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7" baseline="4629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652" baseline="4629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200" b="1" spc="-23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800" b="1" spc="-240" baseline="4629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434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-712" baseline="4629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200" b="1" spc="-380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-30" baseline="4629" dirty="0" smtClean="0">
                <a:solidFill>
                  <a:srgbClr val="353B37"/>
                </a:solidFill>
                <a:latin typeface="Arial"/>
                <a:cs typeface="Arial"/>
              </a:rPr>
              <a:t>f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200" b="1" spc="-1130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800" b="1" spc="-7" baseline="4629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e</a:t>
            </a:r>
            <a:r>
              <a:rPr sz="1800" b="1" spc="-82" baseline="4629" dirty="0" smtClean="0">
                <a:solidFill>
                  <a:srgbClr val="353B37"/>
                </a:solidFill>
                <a:latin typeface="Arial"/>
                <a:cs typeface="Arial"/>
              </a:rPr>
              <a:t>r</a:t>
            </a:r>
            <a:r>
              <a:rPr sz="1200" b="1" spc="-31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800" b="1" spc="-622" baseline="4629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994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800" b="1" spc="-607" baseline="4629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-335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800" b="1" spc="-585" baseline="4629" dirty="0" smtClean="0">
                <a:solidFill>
                  <a:srgbClr val="353B37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1200" b="1" spc="-1019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800" b="1" spc="0" baseline="4629" dirty="0" smtClean="0">
                <a:solidFill>
                  <a:srgbClr val="353B37"/>
                </a:solidFill>
                <a:latin typeface="Arial"/>
                <a:cs typeface="Arial"/>
              </a:rPr>
              <a:t>ch</a:t>
            </a:r>
            <a:endParaRPr sz="1800" baseline="4629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047" y="1498091"/>
            <a:ext cx="8442960" cy="4718304"/>
          </a:xfrm>
          <a:custGeom>
            <a:avLst/>
            <a:gdLst/>
            <a:ahLst/>
            <a:cxnLst/>
            <a:rect l="l" t="t" r="r" b="b"/>
            <a:pathLst>
              <a:path w="8442960" h="4718304">
                <a:moveTo>
                  <a:pt x="0" y="0"/>
                </a:moveTo>
                <a:lnTo>
                  <a:pt x="8442960" y="0"/>
                </a:lnTo>
                <a:lnTo>
                  <a:pt x="8442960" y="4718304"/>
                </a:lnTo>
                <a:lnTo>
                  <a:pt x="0" y="47183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436" y="5079491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436" y="4524755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436" y="3968496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436" y="3412235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3436" y="2857500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3436" y="2301239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3436" y="1744979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81818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3563" y="1908555"/>
            <a:ext cx="6795592" cy="3727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3436" y="5635752"/>
            <a:ext cx="6795515" cy="0"/>
          </a:xfrm>
          <a:custGeom>
            <a:avLst/>
            <a:gdLst/>
            <a:ahLst/>
            <a:cxnLst/>
            <a:rect l="l" t="t" r="r" b="b"/>
            <a:pathLst>
              <a:path w="6795515">
                <a:moveTo>
                  <a:pt x="0" y="0"/>
                </a:moveTo>
                <a:lnTo>
                  <a:pt x="6795516" y="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83436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2304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82696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1564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0432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30823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79692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30083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78952" y="5635752"/>
            <a:ext cx="0" cy="45719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0"/>
                </a:moveTo>
                <a:lnTo>
                  <a:pt x="0" y="45720"/>
                </a:lnTo>
              </a:path>
            </a:pathLst>
          </a:custGeom>
          <a:ln w="3175">
            <a:solidFill>
              <a:srgbClr val="353B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3343" y="2754060"/>
            <a:ext cx="7418705" cy="2973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609600" algn="l"/>
                <a:tab pos="740537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609600" algn="l"/>
                <a:tab pos="740537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4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609600" algn="l"/>
                <a:tab pos="740537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609600" algn="l"/>
                <a:tab pos="740537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12700">
              <a:lnSpc>
                <a:spcPct val="100000"/>
              </a:lnSpc>
              <a:tabLst>
                <a:tab pos="609600" algn="l"/>
                <a:tab pos="7405370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	 	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393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3343" y="2198258"/>
            <a:ext cx="49022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3343" y="1642455"/>
            <a:ext cx="49022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7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,0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00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24682" y="1939086"/>
            <a:ext cx="70231" cy="702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1631" y="1939086"/>
            <a:ext cx="70230" cy="702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89269" y="1939086"/>
            <a:ext cx="70230" cy="70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570736" y="1642455"/>
            <a:ext cx="6821170" cy="749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6807834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200" dirty="0">
              <a:latin typeface="Arial"/>
              <a:cs typeface="Arial"/>
            </a:endParaRPr>
          </a:p>
          <a:p>
            <a:pPr marL="1754505">
              <a:lnSpc>
                <a:spcPct val="100000"/>
              </a:lnSpc>
              <a:spcBef>
                <a:spcPts val="420"/>
              </a:spcBef>
              <a:tabLst>
                <a:tab pos="2901315" algn="l"/>
                <a:tab pos="4218940" algn="l"/>
              </a:tabLst>
            </a:pP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	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hon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e	</a:t>
            </a:r>
            <a:r>
              <a:rPr sz="1100" b="1" spc="-1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100" b="1" spc="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100" b="1" spc="-5" dirty="0" smtClean="0">
                <a:solidFill>
                  <a:srgbClr val="353B37"/>
                </a:solidFill>
                <a:latin typeface="Arial"/>
                <a:cs typeface="Arial"/>
              </a:rPr>
              <a:t>o</a:t>
            </a:r>
            <a:r>
              <a:rPr sz="1100" b="1" spc="0" dirty="0" smtClean="0">
                <a:solidFill>
                  <a:srgbClr val="353B37"/>
                </a:solidFill>
                <a:latin typeface="Arial"/>
                <a:cs typeface="Arial"/>
              </a:rPr>
              <a:t>d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94"/>
              </a:spcBef>
            </a:pPr>
            <a:endParaRPr sz="1100" dirty="0"/>
          </a:p>
          <a:p>
            <a:pPr marL="12700">
              <a:lnSpc>
                <a:spcPct val="100000"/>
              </a:lnSpc>
              <a:tabLst>
                <a:tab pos="6807834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 	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08211" y="6406993"/>
            <a:ext cx="10350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dirty="0" smtClean="0">
                <a:solidFill>
                  <a:srgbClr val="353B37"/>
                </a:solidFill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08936" y="6443471"/>
            <a:ext cx="3046095" cy="149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353B37"/>
                </a:solidFill>
                <a:latin typeface="Arial"/>
                <a:cs typeface="Arial"/>
              </a:rPr>
              <a:t>Sour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e: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Apple,</a:t>
            </a:r>
            <a:r>
              <a:rPr sz="900" spc="-2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as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of </a:t>
            </a:r>
            <a:r>
              <a:rPr sz="900" spc="-5" dirty="0" smtClean="0">
                <a:solidFill>
                  <a:srgbClr val="353B37"/>
                </a:solidFill>
                <a:latin typeface="Arial"/>
                <a:cs typeface="Arial"/>
              </a:rPr>
              <a:t>CQ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1:12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(8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quarters</a:t>
            </a:r>
            <a:r>
              <a:rPr sz="900" spc="-3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po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t 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iPad</a:t>
            </a:r>
            <a:r>
              <a:rPr sz="900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laun</a:t>
            </a:r>
            <a:r>
              <a:rPr sz="900" spc="5" dirty="0" smtClean="0">
                <a:solidFill>
                  <a:srgbClr val="353B37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53B37"/>
                </a:solidFill>
                <a:latin typeface="Arial"/>
                <a:cs typeface="Arial"/>
              </a:rPr>
              <a:t>h).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8384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7861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27339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76816" y="5714583"/>
            <a:ext cx="96011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861694" algn="l"/>
              </a:tabLst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3	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75771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25249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74727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24205" y="5714583"/>
            <a:ext cx="110489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9133" y="2674708"/>
            <a:ext cx="194310" cy="2059305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Gl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ob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al</a:t>
            </a:r>
            <a:r>
              <a:rPr sz="1200" b="1" spc="-10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it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i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p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me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nt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s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 (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40569" y="5950701"/>
            <a:ext cx="163893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 smtClean="0">
                <a:solidFill>
                  <a:srgbClr val="353B37"/>
                </a:solidFill>
                <a:latin typeface="Arial"/>
                <a:cs typeface="Arial"/>
              </a:rPr>
              <a:t>Q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ar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ers</a:t>
            </a:r>
            <a:r>
              <a:rPr sz="1200" b="1" spc="-5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4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ft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er</a:t>
            </a:r>
            <a:r>
              <a:rPr sz="1200" b="1" spc="35" dirty="0" smtClean="0">
                <a:solidFill>
                  <a:srgbClr val="353B37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L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a</a:t>
            </a:r>
            <a:r>
              <a:rPr sz="1200" b="1" spc="-5" dirty="0" smtClean="0">
                <a:solidFill>
                  <a:srgbClr val="353B37"/>
                </a:solidFill>
                <a:latin typeface="Arial"/>
                <a:cs typeface="Arial"/>
              </a:rPr>
              <a:t>un</a:t>
            </a:r>
            <a:r>
              <a:rPr sz="1200" b="1" spc="0" dirty="0" smtClean="0">
                <a:solidFill>
                  <a:srgbClr val="353B37"/>
                </a:solidFill>
                <a:latin typeface="Arial"/>
                <a:cs typeface="Arial"/>
              </a:rPr>
              <a:t>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43692" y="1111417"/>
            <a:ext cx="669480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F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irs</a:t>
            </a:r>
            <a:r>
              <a:rPr sz="1600" b="1" spc="1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8</a:t>
            </a:r>
            <a:r>
              <a:rPr sz="1600" b="1" spc="1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1A1F1B"/>
                </a:solidFill>
                <a:latin typeface="Arial"/>
                <a:cs typeface="Arial"/>
              </a:rPr>
              <a:t>Q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ar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ers</a:t>
            </a:r>
            <a:r>
              <a:rPr sz="1600" b="1" spc="2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C</a:t>
            </a:r>
            <a:r>
              <a:rPr sz="1600" b="1" spc="-20" dirty="0" smtClean="0">
                <a:solidFill>
                  <a:srgbClr val="1A1F1B"/>
                </a:solidFill>
                <a:latin typeface="Arial"/>
                <a:cs typeface="Arial"/>
              </a:rPr>
              <a:t>umu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la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1A1F1B"/>
                </a:solidFill>
                <a:latin typeface="Arial"/>
                <a:cs typeface="Arial"/>
              </a:rPr>
              <a:t>i</a:t>
            </a:r>
            <a:r>
              <a:rPr sz="1600" b="1" spc="-50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7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Un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it</a:t>
            </a:r>
            <a:r>
              <a:rPr sz="1600" b="1" spc="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Sh</a:t>
            </a:r>
            <a:r>
              <a:rPr sz="1600" b="1" spc="-5" dirty="0" smtClean="0">
                <a:solidFill>
                  <a:srgbClr val="1A1F1B"/>
                </a:solidFill>
                <a:latin typeface="Arial"/>
                <a:cs typeface="Arial"/>
              </a:rPr>
              <a:t>i</a:t>
            </a:r>
            <a:r>
              <a:rPr sz="1600" b="1" spc="-20" dirty="0" smtClean="0">
                <a:solidFill>
                  <a:srgbClr val="1A1F1B"/>
                </a:solidFill>
                <a:latin typeface="Arial"/>
                <a:cs typeface="Arial"/>
              </a:rPr>
              <a:t>pm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nt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s,</a:t>
            </a:r>
            <a:r>
              <a:rPr sz="1600" b="1" spc="4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iP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d</a:t>
            </a:r>
            <a:r>
              <a:rPr sz="1600" b="1" spc="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50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s.</a:t>
            </a:r>
            <a:r>
              <a:rPr sz="1600" b="1" spc="4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iP</a:t>
            </a:r>
            <a:r>
              <a:rPr sz="1600" b="1" spc="-15" dirty="0" smtClean="0">
                <a:solidFill>
                  <a:srgbClr val="1A1F1B"/>
                </a:solidFill>
                <a:latin typeface="Arial"/>
                <a:cs typeface="Arial"/>
              </a:rPr>
              <a:t>hon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e</a:t>
            </a:r>
            <a:r>
              <a:rPr sz="1600" b="1" spc="10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50" dirty="0" smtClean="0">
                <a:solidFill>
                  <a:srgbClr val="1A1F1B"/>
                </a:solidFill>
                <a:latin typeface="Arial"/>
                <a:cs typeface="Arial"/>
              </a:rPr>
              <a:t>v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s.</a:t>
            </a:r>
            <a:r>
              <a:rPr sz="1600" b="1" spc="55" dirty="0" smtClean="0">
                <a:solidFill>
                  <a:srgbClr val="1A1F1B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1A1F1B"/>
                </a:solidFill>
                <a:latin typeface="Arial"/>
                <a:cs typeface="Arial"/>
              </a:rPr>
              <a:t>iPad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746" rIns="0" bIns="0" rtlCol="0">
            <a:noAutofit/>
          </a:bodyPr>
          <a:lstStyle/>
          <a:p>
            <a:pPr marL="88900" marR="12700">
              <a:lnSpc>
                <a:spcPts val="2740"/>
              </a:lnSpc>
            </a:pP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iPod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edi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ndu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stry…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iPhone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2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pe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en Fa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r…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iPa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iPhone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Lea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s”</a:t>
            </a:r>
            <a:r>
              <a:rPr sz="2400" spc="4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2400" spc="-5" dirty="0" smtClean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0" dirty="0" smtClean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99" y="0"/>
            <a:ext cx="926685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40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564312"/>
            <a:ext cx="2279015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©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2012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Fo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es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er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Resea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ch, 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nc.</a:t>
            </a:r>
            <a:r>
              <a:rPr sz="700" spc="20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Reproduc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ion</a:t>
            </a:r>
            <a:r>
              <a:rPr sz="700" spc="-15" dirty="0" smtClean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r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oh</a:t>
            </a:r>
            <a:r>
              <a:rPr sz="700" spc="5" dirty="0" smtClean="0">
                <a:solidFill>
                  <a:srgbClr val="666666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bi</a:t>
            </a:r>
            <a:r>
              <a:rPr sz="700" spc="-5" dirty="0" smtClean="0">
                <a:solidFill>
                  <a:srgbClr val="666666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666666"/>
                </a:solidFill>
                <a:latin typeface="Arial"/>
                <a:cs typeface="Arial"/>
              </a:rPr>
              <a:t>ed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794890"/>
            <a:ext cx="7219950" cy="9842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How</a:t>
            </a:r>
            <a:r>
              <a:rPr sz="3200" b="1" spc="-10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d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o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es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this</a:t>
            </a:r>
            <a:r>
              <a:rPr sz="3200" b="1" spc="-2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relate</a:t>
            </a:r>
            <a:r>
              <a:rPr sz="3200" b="1" spc="-2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to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the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ins</a:t>
            </a:r>
            <a:r>
              <a:rPr sz="3200" b="1" spc="-15" dirty="0" smtClean="0">
                <a:solidFill>
                  <a:srgbClr val="3399CC"/>
                </a:solidFill>
                <a:latin typeface="Arial"/>
                <a:cs typeface="Arial"/>
              </a:rPr>
              <a:t>u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rance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dirty="0" smtClean="0">
                <a:solidFill>
                  <a:srgbClr val="3399CC"/>
                </a:solidFill>
                <a:latin typeface="Arial"/>
                <a:cs typeface="Arial"/>
              </a:rPr>
              <a:t>in</a:t>
            </a:r>
            <a:r>
              <a:rPr sz="3200" b="1" spc="-10" dirty="0" smtClean="0">
                <a:solidFill>
                  <a:srgbClr val="3399CC"/>
                </a:solidFill>
                <a:latin typeface="Arial"/>
                <a:cs typeface="Arial"/>
              </a:rPr>
              <a:t>d</a:t>
            </a:r>
            <a:r>
              <a:rPr sz="3200" b="1" spc="0" dirty="0" smtClean="0">
                <a:solidFill>
                  <a:srgbClr val="3399CC"/>
                </a:solidFill>
                <a:latin typeface="Arial"/>
                <a:cs typeface="Arial"/>
              </a:rPr>
              <a:t>ustry?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Customer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data and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anal</a:t>
            </a:r>
            <a:r>
              <a:rPr sz="2400" b="1" spc="-3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tics</a:t>
            </a:r>
            <a:r>
              <a:rPr sz="2400" b="1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pla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 k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role in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st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ge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insur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nce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bu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75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9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inter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632" y="6082347"/>
            <a:ext cx="544004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dirty="0" smtClean="0">
                <a:solidFill>
                  <a:srgbClr val="333333"/>
                </a:solidFill>
                <a:latin typeface="Arial"/>
                <a:cs typeface="Arial"/>
              </a:rPr>
              <a:t>Source: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Oc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ober 2010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“I</a:t>
            </a:r>
            <a:r>
              <a:rPr sz="1200" spc="-1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2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-4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ime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-13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o Bury</a:t>
            </a:r>
            <a:r>
              <a:rPr sz="1200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The Marketing</a:t>
            </a:r>
            <a:r>
              <a:rPr sz="1200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Funnel” </a:t>
            </a:r>
            <a:r>
              <a:rPr sz="1200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333333"/>
                </a:solidFill>
                <a:latin typeface="Arial"/>
                <a:cs typeface="Arial"/>
              </a:rPr>
              <a:t>Forrester report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1752600"/>
            <a:ext cx="3674110" cy="3521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3802" y="4350639"/>
            <a:ext cx="2133502" cy="762000"/>
          </a:xfrm>
          <a:custGeom>
            <a:avLst/>
            <a:gdLst/>
            <a:ahLst/>
            <a:cxnLst/>
            <a:rect l="l" t="t" r="r" b="b"/>
            <a:pathLst>
              <a:path w="2133502" h="762000">
                <a:moveTo>
                  <a:pt x="2006519" y="0"/>
                </a:moveTo>
                <a:lnTo>
                  <a:pt x="124871" y="17"/>
                </a:lnTo>
                <a:lnTo>
                  <a:pt x="82675" y="7932"/>
                </a:lnTo>
                <a:lnTo>
                  <a:pt x="46678" y="28576"/>
                </a:lnTo>
                <a:lnTo>
                  <a:pt x="19378" y="59470"/>
                </a:lnTo>
                <a:lnTo>
                  <a:pt x="3271" y="98133"/>
                </a:lnTo>
                <a:lnTo>
                  <a:pt x="0" y="637109"/>
                </a:lnTo>
                <a:lnTo>
                  <a:pt x="1072" y="651703"/>
                </a:lnTo>
                <a:lnTo>
                  <a:pt x="13520" y="692102"/>
                </a:lnTo>
                <a:lnTo>
                  <a:pt x="37875" y="725479"/>
                </a:lnTo>
                <a:lnTo>
                  <a:pt x="71639" y="749333"/>
                </a:lnTo>
                <a:lnTo>
                  <a:pt x="112318" y="761162"/>
                </a:lnTo>
                <a:lnTo>
                  <a:pt x="126982" y="762000"/>
                </a:lnTo>
                <a:lnTo>
                  <a:pt x="2008632" y="761982"/>
                </a:lnTo>
                <a:lnTo>
                  <a:pt x="2050862" y="754053"/>
                </a:lnTo>
                <a:lnTo>
                  <a:pt x="2086860" y="733382"/>
                </a:lnTo>
                <a:lnTo>
                  <a:pt x="2114144" y="702472"/>
                </a:lnTo>
                <a:lnTo>
                  <a:pt x="2130235" y="663826"/>
                </a:lnTo>
                <a:lnTo>
                  <a:pt x="2133502" y="124886"/>
                </a:lnTo>
                <a:lnTo>
                  <a:pt x="2132431" y="110270"/>
                </a:lnTo>
                <a:lnTo>
                  <a:pt x="2119997" y="69842"/>
                </a:lnTo>
                <a:lnTo>
                  <a:pt x="2095660" y="36473"/>
                </a:lnTo>
                <a:lnTo>
                  <a:pt x="2061901" y="12644"/>
                </a:lnTo>
                <a:lnTo>
                  <a:pt x="2021200" y="836"/>
                </a:lnTo>
                <a:lnTo>
                  <a:pt x="2006519" y="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9800" y="4545583"/>
            <a:ext cx="175768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Ser</a:t>
            </a:r>
            <a:r>
              <a:rPr sz="1200" b="1" spc="-3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ice</a:t>
            </a:r>
            <a:r>
              <a:rPr sz="1200" b="1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teracti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1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Claims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processi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3802" y="1905000"/>
            <a:ext cx="2133502" cy="914400"/>
          </a:xfrm>
          <a:custGeom>
            <a:avLst/>
            <a:gdLst/>
            <a:ahLst/>
            <a:cxnLst/>
            <a:rect l="l" t="t" r="r" b="b"/>
            <a:pathLst>
              <a:path w="2133502" h="762000">
                <a:moveTo>
                  <a:pt x="2006519" y="0"/>
                </a:moveTo>
                <a:lnTo>
                  <a:pt x="124871" y="17"/>
                </a:lnTo>
                <a:lnTo>
                  <a:pt x="82675" y="7946"/>
                </a:lnTo>
                <a:lnTo>
                  <a:pt x="46678" y="28617"/>
                </a:lnTo>
                <a:lnTo>
                  <a:pt x="19378" y="59527"/>
                </a:lnTo>
                <a:lnTo>
                  <a:pt x="3271" y="98173"/>
                </a:lnTo>
                <a:lnTo>
                  <a:pt x="0" y="637109"/>
                </a:lnTo>
                <a:lnTo>
                  <a:pt x="1072" y="651703"/>
                </a:lnTo>
                <a:lnTo>
                  <a:pt x="13520" y="692102"/>
                </a:lnTo>
                <a:lnTo>
                  <a:pt x="37875" y="725479"/>
                </a:lnTo>
                <a:lnTo>
                  <a:pt x="71639" y="749333"/>
                </a:lnTo>
                <a:lnTo>
                  <a:pt x="112318" y="761162"/>
                </a:lnTo>
                <a:lnTo>
                  <a:pt x="126982" y="762000"/>
                </a:lnTo>
                <a:lnTo>
                  <a:pt x="2008632" y="761982"/>
                </a:lnTo>
                <a:lnTo>
                  <a:pt x="2050862" y="754053"/>
                </a:lnTo>
                <a:lnTo>
                  <a:pt x="2086860" y="733382"/>
                </a:lnTo>
                <a:lnTo>
                  <a:pt x="2114144" y="702472"/>
                </a:lnTo>
                <a:lnTo>
                  <a:pt x="2130235" y="663826"/>
                </a:lnTo>
                <a:lnTo>
                  <a:pt x="2133502" y="124890"/>
                </a:lnTo>
                <a:lnTo>
                  <a:pt x="2132431" y="110296"/>
                </a:lnTo>
                <a:lnTo>
                  <a:pt x="2119997" y="69897"/>
                </a:lnTo>
                <a:lnTo>
                  <a:pt x="2095660" y="36520"/>
                </a:lnTo>
                <a:lnTo>
                  <a:pt x="2061901" y="12666"/>
                </a:lnTo>
                <a:lnTo>
                  <a:pt x="2021200" y="837"/>
                </a:lnTo>
                <a:lnTo>
                  <a:pt x="2006519" y="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9800" y="2008122"/>
            <a:ext cx="1812289" cy="7350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1270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Consumer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resea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h ab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200" b="1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bran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s, pro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ucts</a:t>
            </a:r>
            <a:r>
              <a:rPr sz="1200" b="1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and agents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7417" y="1752600"/>
            <a:ext cx="2133565" cy="762000"/>
          </a:xfrm>
          <a:custGeom>
            <a:avLst/>
            <a:gdLst/>
            <a:ahLst/>
            <a:cxnLst/>
            <a:rect l="l" t="t" r="r" b="b"/>
            <a:pathLst>
              <a:path w="2133565" h="762000">
                <a:moveTo>
                  <a:pt x="2006582" y="0"/>
                </a:moveTo>
                <a:lnTo>
                  <a:pt x="124873" y="17"/>
                </a:lnTo>
                <a:lnTo>
                  <a:pt x="82690" y="7946"/>
                </a:lnTo>
                <a:lnTo>
                  <a:pt x="46694" y="28617"/>
                </a:lnTo>
                <a:lnTo>
                  <a:pt x="19388" y="59527"/>
                </a:lnTo>
                <a:lnTo>
                  <a:pt x="3272" y="98173"/>
                </a:lnTo>
                <a:lnTo>
                  <a:pt x="0" y="637109"/>
                </a:lnTo>
                <a:lnTo>
                  <a:pt x="1073" y="651703"/>
                </a:lnTo>
                <a:lnTo>
                  <a:pt x="13527" y="692102"/>
                </a:lnTo>
                <a:lnTo>
                  <a:pt x="37889" y="725479"/>
                </a:lnTo>
                <a:lnTo>
                  <a:pt x="71656" y="749333"/>
                </a:lnTo>
                <a:lnTo>
                  <a:pt x="112325" y="761162"/>
                </a:lnTo>
                <a:lnTo>
                  <a:pt x="126982" y="762000"/>
                </a:lnTo>
                <a:lnTo>
                  <a:pt x="2008692" y="761982"/>
                </a:lnTo>
                <a:lnTo>
                  <a:pt x="2050875" y="754053"/>
                </a:lnTo>
                <a:lnTo>
                  <a:pt x="2086871" y="733382"/>
                </a:lnTo>
                <a:lnTo>
                  <a:pt x="2114177" y="702472"/>
                </a:lnTo>
                <a:lnTo>
                  <a:pt x="2130292" y="663826"/>
                </a:lnTo>
                <a:lnTo>
                  <a:pt x="2133565" y="124890"/>
                </a:lnTo>
                <a:lnTo>
                  <a:pt x="2132492" y="110296"/>
                </a:lnTo>
                <a:lnTo>
                  <a:pt x="2120037" y="69897"/>
                </a:lnTo>
                <a:lnTo>
                  <a:pt x="2095676" y="36520"/>
                </a:lnTo>
                <a:lnTo>
                  <a:pt x="2061909" y="12666"/>
                </a:lnTo>
                <a:lnTo>
                  <a:pt x="2021240" y="837"/>
                </a:lnTo>
                <a:lnTo>
                  <a:pt x="2006582" y="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84240" y="1855723"/>
            <a:ext cx="1200785" cy="560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marR="1270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Comparison sh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b="1" spc="-30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1200" b="1" spc="20" dirty="0" smtClean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67417" y="4337177"/>
            <a:ext cx="2133565" cy="762000"/>
          </a:xfrm>
          <a:custGeom>
            <a:avLst/>
            <a:gdLst/>
            <a:ahLst/>
            <a:cxnLst/>
            <a:rect l="l" t="t" r="r" b="b"/>
            <a:pathLst>
              <a:path w="2133565" h="762000">
                <a:moveTo>
                  <a:pt x="2006582" y="0"/>
                </a:moveTo>
                <a:lnTo>
                  <a:pt x="124873" y="17"/>
                </a:lnTo>
                <a:lnTo>
                  <a:pt x="82690" y="7946"/>
                </a:lnTo>
                <a:lnTo>
                  <a:pt x="46694" y="28617"/>
                </a:lnTo>
                <a:lnTo>
                  <a:pt x="19388" y="59527"/>
                </a:lnTo>
                <a:lnTo>
                  <a:pt x="3272" y="98173"/>
                </a:lnTo>
                <a:lnTo>
                  <a:pt x="0" y="637113"/>
                </a:lnTo>
                <a:lnTo>
                  <a:pt x="1073" y="651729"/>
                </a:lnTo>
                <a:lnTo>
                  <a:pt x="13527" y="692157"/>
                </a:lnTo>
                <a:lnTo>
                  <a:pt x="37889" y="725526"/>
                </a:lnTo>
                <a:lnTo>
                  <a:pt x="71656" y="749355"/>
                </a:lnTo>
                <a:lnTo>
                  <a:pt x="112325" y="761163"/>
                </a:lnTo>
                <a:lnTo>
                  <a:pt x="126982" y="762000"/>
                </a:lnTo>
                <a:lnTo>
                  <a:pt x="2008692" y="761982"/>
                </a:lnTo>
                <a:lnTo>
                  <a:pt x="2050875" y="754067"/>
                </a:lnTo>
                <a:lnTo>
                  <a:pt x="2086871" y="733423"/>
                </a:lnTo>
                <a:lnTo>
                  <a:pt x="2114177" y="702529"/>
                </a:lnTo>
                <a:lnTo>
                  <a:pt x="2130292" y="663866"/>
                </a:lnTo>
                <a:lnTo>
                  <a:pt x="2133565" y="124890"/>
                </a:lnTo>
                <a:lnTo>
                  <a:pt x="2132492" y="110296"/>
                </a:lnTo>
                <a:lnTo>
                  <a:pt x="2120037" y="69897"/>
                </a:lnTo>
                <a:lnTo>
                  <a:pt x="2095676" y="36520"/>
                </a:lnTo>
                <a:lnTo>
                  <a:pt x="2061909" y="12666"/>
                </a:lnTo>
                <a:lnTo>
                  <a:pt x="2021240" y="837"/>
                </a:lnTo>
                <a:lnTo>
                  <a:pt x="2006582" y="0"/>
                </a:lnTo>
                <a:close/>
              </a:path>
            </a:pathLst>
          </a:custGeom>
          <a:solidFill>
            <a:srgbClr val="3399C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84240" y="4532248"/>
            <a:ext cx="1438275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845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200" b="1" spc="-10" dirty="0" smtClean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ote</a:t>
            </a:r>
            <a:r>
              <a:rPr sz="1200" b="1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2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297815" algn="l"/>
              </a:tabLst>
            </a:pPr>
            <a:r>
              <a:rPr sz="1200" b="1" dirty="0" smtClean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uct</a:t>
            </a:r>
            <a:r>
              <a:rPr sz="1200" b="1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sz="1200" b="1" spc="-5" dirty="0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3509" y="6564312"/>
            <a:ext cx="124460" cy="118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700" dirty="0" smtClean="0">
                <a:solidFill>
                  <a:srgbClr val="666666"/>
                </a:solidFill>
                <a:latin typeface="Arial"/>
                <a:cs typeface="Arial"/>
              </a:rPr>
              <a:t>45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5619" y="1942845"/>
            <a:ext cx="4048125" cy="268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80175" y="3623564"/>
            <a:ext cx="4572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4720" y="3429000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750" y="1905000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8338" y="4172839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9555" y="3883025"/>
            <a:ext cx="5377815" cy="9232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4549140" algn="ctr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Di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rect</a:t>
            </a:r>
            <a:r>
              <a:rPr sz="1100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  <a:p>
            <a:pPr marR="12700" algn="r">
              <a:lnSpc>
                <a:spcPct val="100000"/>
              </a:lnSpc>
              <a:spcBef>
                <a:spcPts val="210"/>
              </a:spcBef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  <a:spcBef>
                <a:spcPts val="5"/>
              </a:spcBef>
            </a:pPr>
            <a:endParaRPr sz="1000"/>
          </a:p>
          <a:p>
            <a:pPr marR="4582795" algn="ctr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enters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2499" y="2358771"/>
            <a:ext cx="91694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ranch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/</a:t>
            </a:r>
            <a:r>
              <a:rPr sz="1100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tore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4421" y="1969389"/>
            <a:ext cx="4572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96050" y="2423159"/>
            <a:ext cx="31559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2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eb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4421" y="2735579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51600" y="3189223"/>
            <a:ext cx="405130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oc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6400" y="2667000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87829" y="3121025"/>
            <a:ext cx="43497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ob</a:t>
            </a:r>
            <a:r>
              <a:rPr sz="1100" spc="-10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100" spc="-5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100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400" y="152400"/>
            <a:ext cx="2100199" cy="574166"/>
          </a:xfrm>
          <a:custGeom>
            <a:avLst/>
            <a:gdLst/>
            <a:ahLst/>
            <a:cxnLst/>
            <a:rect l="l" t="t" r="r" b="b"/>
            <a:pathLst>
              <a:path w="2100199" h="574166">
                <a:moveTo>
                  <a:pt x="2004568" y="0"/>
                </a:moveTo>
                <a:lnTo>
                  <a:pt x="86100" y="473"/>
                </a:lnTo>
                <a:lnTo>
                  <a:pt x="46182" y="13771"/>
                </a:lnTo>
                <a:lnTo>
                  <a:pt x="16383" y="42091"/>
                </a:lnTo>
                <a:lnTo>
                  <a:pt x="1105" y="81043"/>
                </a:lnTo>
                <a:lnTo>
                  <a:pt x="0" y="95630"/>
                </a:lnTo>
                <a:lnTo>
                  <a:pt x="483" y="488085"/>
                </a:lnTo>
                <a:lnTo>
                  <a:pt x="13815" y="527978"/>
                </a:lnTo>
                <a:lnTo>
                  <a:pt x="42151" y="557776"/>
                </a:lnTo>
                <a:lnTo>
                  <a:pt x="81099" y="573060"/>
                </a:lnTo>
                <a:lnTo>
                  <a:pt x="95681" y="574166"/>
                </a:lnTo>
                <a:lnTo>
                  <a:pt x="2014204" y="573686"/>
                </a:lnTo>
                <a:lnTo>
                  <a:pt x="2054081" y="560341"/>
                </a:lnTo>
                <a:lnTo>
                  <a:pt x="2083840" y="531970"/>
                </a:lnTo>
                <a:lnTo>
                  <a:pt x="2099095" y="492993"/>
                </a:lnTo>
                <a:lnTo>
                  <a:pt x="2100199" y="478409"/>
                </a:lnTo>
                <a:lnTo>
                  <a:pt x="2099729" y="86090"/>
                </a:lnTo>
                <a:lnTo>
                  <a:pt x="2086441" y="46172"/>
                </a:lnTo>
                <a:lnTo>
                  <a:pt x="2058119" y="16379"/>
                </a:lnTo>
                <a:lnTo>
                  <a:pt x="2019159" y="1105"/>
                </a:lnTo>
                <a:lnTo>
                  <a:pt x="2004568" y="0"/>
                </a:lnTo>
                <a:close/>
              </a:path>
            </a:pathLst>
          </a:custGeom>
          <a:solidFill>
            <a:srgbClr val="88BA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2455" y="295909"/>
            <a:ext cx="12198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FFFFFF"/>
                </a:solidFill>
                <a:latin typeface="Arial"/>
                <a:cs typeface="Arial"/>
              </a:rPr>
              <a:t>DISCOVER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96886" y="2295905"/>
            <a:ext cx="2047113" cy="152146"/>
          </a:xfrm>
          <a:custGeom>
            <a:avLst/>
            <a:gdLst/>
            <a:ahLst/>
            <a:cxnLst/>
            <a:rect l="l" t="t" r="r" b="b"/>
            <a:pathLst>
              <a:path w="2047113" h="152146">
                <a:moveTo>
                  <a:pt x="0" y="152146"/>
                </a:moveTo>
                <a:lnTo>
                  <a:pt x="6113" y="109278"/>
                </a:lnTo>
                <a:lnTo>
                  <a:pt x="23299" y="71156"/>
                </a:lnTo>
                <a:lnTo>
                  <a:pt x="49822" y="39514"/>
                </a:lnTo>
                <a:lnTo>
                  <a:pt x="83947" y="16085"/>
                </a:lnTo>
                <a:lnTo>
                  <a:pt x="123940" y="2605"/>
                </a:lnTo>
                <a:lnTo>
                  <a:pt x="342900" y="0"/>
                </a:lnTo>
                <a:lnTo>
                  <a:pt x="857250" y="0"/>
                </a:lnTo>
                <a:lnTo>
                  <a:pt x="1905254" y="0"/>
                </a:lnTo>
                <a:lnTo>
                  <a:pt x="1948121" y="6113"/>
                </a:lnTo>
                <a:lnTo>
                  <a:pt x="1986243" y="23299"/>
                </a:lnTo>
                <a:lnTo>
                  <a:pt x="2017885" y="49822"/>
                </a:lnTo>
                <a:lnTo>
                  <a:pt x="2041314" y="83947"/>
                </a:lnTo>
                <a:lnTo>
                  <a:pt x="2046998" y="96712"/>
                </a:lnTo>
                <a:lnTo>
                  <a:pt x="2047113" y="97049"/>
                </a:lnTo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6886" y="2448051"/>
            <a:ext cx="2047113" cy="1041653"/>
          </a:xfrm>
          <a:custGeom>
            <a:avLst/>
            <a:gdLst/>
            <a:ahLst/>
            <a:cxnLst/>
            <a:rect l="l" t="t" r="r" b="b"/>
            <a:pathLst>
              <a:path w="2047113" h="1041653">
                <a:moveTo>
                  <a:pt x="2047113" y="663577"/>
                </a:moveTo>
                <a:lnTo>
                  <a:pt x="2026211" y="700926"/>
                </a:lnTo>
                <a:lnTo>
                  <a:pt x="1996961" y="730023"/>
                </a:lnTo>
                <a:lnTo>
                  <a:pt x="1960687" y="750328"/>
                </a:lnTo>
                <a:lnTo>
                  <a:pt x="1919124" y="760107"/>
                </a:lnTo>
                <a:lnTo>
                  <a:pt x="857250" y="760730"/>
                </a:lnTo>
                <a:lnTo>
                  <a:pt x="147320" y="1041653"/>
                </a:lnTo>
                <a:lnTo>
                  <a:pt x="342900" y="760730"/>
                </a:lnTo>
                <a:lnTo>
                  <a:pt x="152146" y="760730"/>
                </a:lnTo>
                <a:lnTo>
                  <a:pt x="137436" y="760029"/>
                </a:lnTo>
                <a:lnTo>
                  <a:pt x="95958" y="750032"/>
                </a:lnTo>
                <a:lnTo>
                  <a:pt x="59803" y="729541"/>
                </a:lnTo>
                <a:lnTo>
                  <a:pt x="30706" y="700291"/>
                </a:lnTo>
                <a:lnTo>
                  <a:pt x="10401" y="664017"/>
                </a:lnTo>
                <a:lnTo>
                  <a:pt x="622" y="622454"/>
                </a:lnTo>
                <a:lnTo>
                  <a:pt x="0" y="608584"/>
                </a:lnTo>
                <a:lnTo>
                  <a:pt x="0" y="380364"/>
                </a:lnTo>
                <a:lnTo>
                  <a:pt x="0" y="0"/>
                </a:lnTo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03541" y="2472054"/>
            <a:ext cx="12452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0795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Marketing optimization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26022" y="4782058"/>
            <a:ext cx="2762757" cy="930198"/>
          </a:xfrm>
          <a:custGeom>
            <a:avLst/>
            <a:gdLst/>
            <a:ahLst/>
            <a:cxnLst/>
            <a:rect l="l" t="t" r="r" b="b"/>
            <a:pathLst>
              <a:path w="2762757" h="930198">
                <a:moveTo>
                  <a:pt x="705357" y="169418"/>
                </a:moveTo>
                <a:lnTo>
                  <a:pt x="711481" y="126550"/>
                </a:lnTo>
                <a:lnTo>
                  <a:pt x="728688" y="88428"/>
                </a:lnTo>
                <a:lnTo>
                  <a:pt x="755230" y="56786"/>
                </a:lnTo>
                <a:lnTo>
                  <a:pt x="789361" y="33357"/>
                </a:lnTo>
                <a:lnTo>
                  <a:pt x="829332" y="19877"/>
                </a:lnTo>
                <a:lnTo>
                  <a:pt x="1048257" y="17272"/>
                </a:lnTo>
                <a:lnTo>
                  <a:pt x="1562607" y="17272"/>
                </a:lnTo>
                <a:lnTo>
                  <a:pt x="2610611" y="17272"/>
                </a:lnTo>
                <a:lnTo>
                  <a:pt x="2625321" y="17972"/>
                </a:lnTo>
                <a:lnTo>
                  <a:pt x="2666799" y="27969"/>
                </a:lnTo>
                <a:lnTo>
                  <a:pt x="2702954" y="48460"/>
                </a:lnTo>
                <a:lnTo>
                  <a:pt x="2732051" y="77710"/>
                </a:lnTo>
                <a:lnTo>
                  <a:pt x="2752356" y="113984"/>
                </a:lnTo>
                <a:lnTo>
                  <a:pt x="2762135" y="155547"/>
                </a:lnTo>
                <a:lnTo>
                  <a:pt x="2762757" y="169418"/>
                </a:lnTo>
                <a:lnTo>
                  <a:pt x="2762757" y="397637"/>
                </a:lnTo>
                <a:lnTo>
                  <a:pt x="2762757" y="778002"/>
                </a:lnTo>
                <a:lnTo>
                  <a:pt x="2762057" y="792709"/>
                </a:lnTo>
                <a:lnTo>
                  <a:pt x="2752063" y="834187"/>
                </a:lnTo>
                <a:lnTo>
                  <a:pt x="2731579" y="870350"/>
                </a:lnTo>
                <a:lnTo>
                  <a:pt x="2702338" y="899460"/>
                </a:lnTo>
                <a:lnTo>
                  <a:pt x="2666074" y="919779"/>
                </a:lnTo>
                <a:lnTo>
                  <a:pt x="2624521" y="929572"/>
                </a:lnTo>
                <a:lnTo>
                  <a:pt x="1562607" y="930198"/>
                </a:lnTo>
                <a:lnTo>
                  <a:pt x="1048257" y="930198"/>
                </a:lnTo>
                <a:lnTo>
                  <a:pt x="857503" y="930198"/>
                </a:lnTo>
                <a:lnTo>
                  <a:pt x="842817" y="929497"/>
                </a:lnTo>
                <a:lnTo>
                  <a:pt x="801377" y="919497"/>
                </a:lnTo>
                <a:lnTo>
                  <a:pt x="765228" y="899001"/>
                </a:lnTo>
                <a:lnTo>
                  <a:pt x="736115" y="869746"/>
                </a:lnTo>
                <a:lnTo>
                  <a:pt x="715786" y="833471"/>
                </a:lnTo>
                <a:lnTo>
                  <a:pt x="705985" y="791911"/>
                </a:lnTo>
                <a:lnTo>
                  <a:pt x="705357" y="397637"/>
                </a:lnTo>
                <a:lnTo>
                  <a:pt x="0" y="0"/>
                </a:lnTo>
                <a:lnTo>
                  <a:pt x="705357" y="169418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80884" y="4975859"/>
            <a:ext cx="13595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41529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-3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fer 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05200" y="4768977"/>
            <a:ext cx="2057400" cy="1399743"/>
          </a:xfrm>
          <a:custGeom>
            <a:avLst/>
            <a:gdLst/>
            <a:ahLst/>
            <a:cxnLst/>
            <a:rect l="l" t="t" r="r" b="b"/>
            <a:pathLst>
              <a:path w="2057400" h="1399743">
                <a:moveTo>
                  <a:pt x="0" y="638937"/>
                </a:moveTo>
                <a:lnTo>
                  <a:pt x="6113" y="596115"/>
                </a:lnTo>
                <a:lnTo>
                  <a:pt x="23299" y="558004"/>
                </a:lnTo>
                <a:lnTo>
                  <a:pt x="49822" y="526349"/>
                </a:lnTo>
                <a:lnTo>
                  <a:pt x="83947" y="502899"/>
                </a:lnTo>
                <a:lnTo>
                  <a:pt x="123940" y="489400"/>
                </a:lnTo>
                <a:lnTo>
                  <a:pt x="342900" y="486791"/>
                </a:lnTo>
                <a:lnTo>
                  <a:pt x="530351" y="0"/>
                </a:lnTo>
                <a:lnTo>
                  <a:pt x="857250" y="486791"/>
                </a:lnTo>
                <a:lnTo>
                  <a:pt x="1905253" y="486791"/>
                </a:lnTo>
                <a:lnTo>
                  <a:pt x="1919963" y="487492"/>
                </a:lnTo>
                <a:lnTo>
                  <a:pt x="1961441" y="497505"/>
                </a:lnTo>
                <a:lnTo>
                  <a:pt x="1997596" y="518017"/>
                </a:lnTo>
                <a:lnTo>
                  <a:pt x="2026693" y="547283"/>
                </a:lnTo>
                <a:lnTo>
                  <a:pt x="2046998" y="583555"/>
                </a:lnTo>
                <a:lnTo>
                  <a:pt x="2056777" y="625085"/>
                </a:lnTo>
                <a:lnTo>
                  <a:pt x="2057400" y="638937"/>
                </a:lnTo>
                <a:lnTo>
                  <a:pt x="2057400" y="867206"/>
                </a:lnTo>
                <a:lnTo>
                  <a:pt x="2057400" y="1247584"/>
                </a:lnTo>
                <a:lnTo>
                  <a:pt x="2056699" y="1262287"/>
                </a:lnTo>
                <a:lnTo>
                  <a:pt x="2046702" y="1303755"/>
                </a:lnTo>
                <a:lnTo>
                  <a:pt x="2026213" y="1339912"/>
                </a:lnTo>
                <a:lnTo>
                  <a:pt x="1996966" y="1369017"/>
                </a:lnTo>
                <a:lnTo>
                  <a:pt x="1960695" y="1389332"/>
                </a:lnTo>
                <a:lnTo>
                  <a:pt x="1919134" y="1399119"/>
                </a:lnTo>
                <a:lnTo>
                  <a:pt x="857250" y="1399743"/>
                </a:lnTo>
                <a:lnTo>
                  <a:pt x="342900" y="1399743"/>
                </a:lnTo>
                <a:lnTo>
                  <a:pt x="152146" y="1399743"/>
                </a:lnTo>
                <a:lnTo>
                  <a:pt x="137437" y="1399042"/>
                </a:lnTo>
                <a:lnTo>
                  <a:pt x="95960" y="1389039"/>
                </a:lnTo>
                <a:lnTo>
                  <a:pt x="59806" y="1368540"/>
                </a:lnTo>
                <a:lnTo>
                  <a:pt x="30709" y="1339285"/>
                </a:lnTo>
                <a:lnTo>
                  <a:pt x="10403" y="1303011"/>
                </a:lnTo>
                <a:lnTo>
                  <a:pt x="623" y="1261459"/>
                </a:lnTo>
                <a:lnTo>
                  <a:pt x="0" y="867206"/>
                </a:lnTo>
                <a:lnTo>
                  <a:pt x="0" y="638937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11600" y="5432425"/>
            <a:ext cx="12452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8415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Channel optimization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4800" y="4801996"/>
            <a:ext cx="2099691" cy="1399743"/>
          </a:xfrm>
          <a:custGeom>
            <a:avLst/>
            <a:gdLst/>
            <a:ahLst/>
            <a:cxnLst/>
            <a:rect l="l" t="t" r="r" b="b"/>
            <a:pathLst>
              <a:path w="2099691" h="1399743">
                <a:moveTo>
                  <a:pt x="0" y="638936"/>
                </a:moveTo>
                <a:lnTo>
                  <a:pt x="6117" y="596117"/>
                </a:lnTo>
                <a:lnTo>
                  <a:pt x="23310" y="558006"/>
                </a:lnTo>
                <a:lnTo>
                  <a:pt x="49840" y="526353"/>
                </a:lnTo>
                <a:lnTo>
                  <a:pt x="83967" y="502902"/>
                </a:lnTo>
                <a:lnTo>
                  <a:pt x="123954" y="489402"/>
                </a:lnTo>
                <a:lnTo>
                  <a:pt x="1200150" y="486790"/>
                </a:lnTo>
                <a:lnTo>
                  <a:pt x="2099691" y="0"/>
                </a:lnTo>
                <a:lnTo>
                  <a:pt x="1714500" y="486790"/>
                </a:lnTo>
                <a:lnTo>
                  <a:pt x="1905254" y="486790"/>
                </a:lnTo>
                <a:lnTo>
                  <a:pt x="1919963" y="487492"/>
                </a:lnTo>
                <a:lnTo>
                  <a:pt x="1961441" y="497505"/>
                </a:lnTo>
                <a:lnTo>
                  <a:pt x="1997596" y="518017"/>
                </a:lnTo>
                <a:lnTo>
                  <a:pt x="2026693" y="547283"/>
                </a:lnTo>
                <a:lnTo>
                  <a:pt x="2046998" y="583555"/>
                </a:lnTo>
                <a:lnTo>
                  <a:pt x="2056777" y="625085"/>
                </a:lnTo>
                <a:lnTo>
                  <a:pt x="2057400" y="638936"/>
                </a:lnTo>
                <a:lnTo>
                  <a:pt x="2057400" y="867206"/>
                </a:lnTo>
                <a:lnTo>
                  <a:pt x="2057400" y="1247584"/>
                </a:lnTo>
                <a:lnTo>
                  <a:pt x="2056699" y="1262287"/>
                </a:lnTo>
                <a:lnTo>
                  <a:pt x="2046702" y="1303755"/>
                </a:lnTo>
                <a:lnTo>
                  <a:pt x="2026213" y="1339912"/>
                </a:lnTo>
                <a:lnTo>
                  <a:pt x="1996966" y="1369017"/>
                </a:lnTo>
                <a:lnTo>
                  <a:pt x="1960695" y="1389332"/>
                </a:lnTo>
                <a:lnTo>
                  <a:pt x="1919134" y="1399119"/>
                </a:lnTo>
                <a:lnTo>
                  <a:pt x="1714500" y="1399743"/>
                </a:lnTo>
                <a:lnTo>
                  <a:pt x="1200150" y="1399743"/>
                </a:lnTo>
                <a:lnTo>
                  <a:pt x="152158" y="1399743"/>
                </a:lnTo>
                <a:lnTo>
                  <a:pt x="137456" y="1399042"/>
                </a:lnTo>
                <a:lnTo>
                  <a:pt x="95989" y="1389040"/>
                </a:lnTo>
                <a:lnTo>
                  <a:pt x="59834" y="1368543"/>
                </a:lnTo>
                <a:lnTo>
                  <a:pt x="30729" y="1339289"/>
                </a:lnTo>
                <a:lnTo>
                  <a:pt x="10413" y="1303018"/>
                </a:lnTo>
                <a:lnTo>
                  <a:pt x="624" y="1261468"/>
                </a:lnTo>
                <a:lnTo>
                  <a:pt x="0" y="867206"/>
                </a:lnTo>
                <a:lnTo>
                  <a:pt x="0" y="638936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5315" y="5602604"/>
            <a:ext cx="14363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85619" y="152400"/>
            <a:ext cx="6629781" cy="609600"/>
          </a:xfrm>
          <a:custGeom>
            <a:avLst/>
            <a:gdLst/>
            <a:ahLst/>
            <a:cxnLst/>
            <a:rect l="l" t="t" r="r" b="b"/>
            <a:pathLst>
              <a:path w="6629781" h="609600">
                <a:moveTo>
                  <a:pt x="0" y="609600"/>
                </a:moveTo>
                <a:lnTo>
                  <a:pt x="6629781" y="609600"/>
                </a:lnTo>
                <a:lnTo>
                  <a:pt x="6629781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364739" y="144779"/>
            <a:ext cx="6303645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Mary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begins researching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rance o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ons through mul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iple</a:t>
            </a:r>
            <a:r>
              <a:rPr sz="20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ch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nnels.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2100199" cy="574166"/>
          </a:xfrm>
          <a:custGeom>
            <a:avLst/>
            <a:gdLst/>
            <a:ahLst/>
            <a:cxnLst/>
            <a:rect l="l" t="t" r="r" b="b"/>
            <a:pathLst>
              <a:path w="2100199" h="574166">
                <a:moveTo>
                  <a:pt x="2004568" y="0"/>
                </a:moveTo>
                <a:lnTo>
                  <a:pt x="86100" y="473"/>
                </a:lnTo>
                <a:lnTo>
                  <a:pt x="46182" y="13771"/>
                </a:lnTo>
                <a:lnTo>
                  <a:pt x="16383" y="42091"/>
                </a:lnTo>
                <a:lnTo>
                  <a:pt x="1105" y="81043"/>
                </a:lnTo>
                <a:lnTo>
                  <a:pt x="0" y="95630"/>
                </a:lnTo>
                <a:lnTo>
                  <a:pt x="483" y="488085"/>
                </a:lnTo>
                <a:lnTo>
                  <a:pt x="13815" y="527978"/>
                </a:lnTo>
                <a:lnTo>
                  <a:pt x="42151" y="557776"/>
                </a:lnTo>
                <a:lnTo>
                  <a:pt x="81099" y="573060"/>
                </a:lnTo>
                <a:lnTo>
                  <a:pt x="95681" y="574166"/>
                </a:lnTo>
                <a:lnTo>
                  <a:pt x="2014204" y="573686"/>
                </a:lnTo>
                <a:lnTo>
                  <a:pt x="2054081" y="560341"/>
                </a:lnTo>
                <a:lnTo>
                  <a:pt x="2083840" y="531970"/>
                </a:lnTo>
                <a:lnTo>
                  <a:pt x="2099095" y="492993"/>
                </a:lnTo>
                <a:lnTo>
                  <a:pt x="2100199" y="478409"/>
                </a:lnTo>
                <a:lnTo>
                  <a:pt x="2099729" y="86090"/>
                </a:lnTo>
                <a:lnTo>
                  <a:pt x="2086441" y="46172"/>
                </a:lnTo>
                <a:lnTo>
                  <a:pt x="2058119" y="16379"/>
                </a:lnTo>
                <a:lnTo>
                  <a:pt x="2019159" y="1105"/>
                </a:lnTo>
                <a:lnTo>
                  <a:pt x="2004568" y="0"/>
                </a:lnTo>
                <a:close/>
              </a:path>
            </a:pathLst>
          </a:custGeom>
          <a:solidFill>
            <a:srgbClr val="88BA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0875" y="295909"/>
            <a:ext cx="110426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800" spc="0" dirty="0" smtClean="0">
                <a:solidFill>
                  <a:srgbClr val="FFFFFF"/>
                </a:solidFill>
                <a:latin typeface="Arial"/>
                <a:cs typeface="Arial"/>
              </a:rPr>
              <a:t>PLORE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1524000"/>
            <a:ext cx="4668901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7235" y="3591686"/>
            <a:ext cx="2404364" cy="979551"/>
          </a:xfrm>
          <a:custGeom>
            <a:avLst/>
            <a:gdLst/>
            <a:ahLst/>
            <a:cxnLst/>
            <a:rect l="l" t="t" r="r" b="b"/>
            <a:pathLst>
              <a:path w="2404364" h="979551">
                <a:moveTo>
                  <a:pt x="346964" y="218820"/>
                </a:moveTo>
                <a:lnTo>
                  <a:pt x="353077" y="175953"/>
                </a:lnTo>
                <a:lnTo>
                  <a:pt x="370263" y="137831"/>
                </a:lnTo>
                <a:lnTo>
                  <a:pt x="396786" y="106189"/>
                </a:lnTo>
                <a:lnTo>
                  <a:pt x="430911" y="82760"/>
                </a:lnTo>
                <a:lnTo>
                  <a:pt x="470904" y="69280"/>
                </a:lnTo>
                <a:lnTo>
                  <a:pt x="689864" y="66675"/>
                </a:lnTo>
                <a:lnTo>
                  <a:pt x="1204214" y="66675"/>
                </a:lnTo>
                <a:lnTo>
                  <a:pt x="2252218" y="66675"/>
                </a:lnTo>
                <a:lnTo>
                  <a:pt x="2266927" y="67375"/>
                </a:lnTo>
                <a:lnTo>
                  <a:pt x="2308405" y="77372"/>
                </a:lnTo>
                <a:lnTo>
                  <a:pt x="2344560" y="97863"/>
                </a:lnTo>
                <a:lnTo>
                  <a:pt x="2373657" y="127113"/>
                </a:lnTo>
                <a:lnTo>
                  <a:pt x="2393962" y="163387"/>
                </a:lnTo>
                <a:lnTo>
                  <a:pt x="2403741" y="204950"/>
                </a:lnTo>
                <a:lnTo>
                  <a:pt x="2404364" y="218820"/>
                </a:lnTo>
                <a:lnTo>
                  <a:pt x="2404364" y="447039"/>
                </a:lnTo>
                <a:lnTo>
                  <a:pt x="2404364" y="827405"/>
                </a:lnTo>
                <a:lnTo>
                  <a:pt x="2403663" y="842114"/>
                </a:lnTo>
                <a:lnTo>
                  <a:pt x="2393666" y="883592"/>
                </a:lnTo>
                <a:lnTo>
                  <a:pt x="2373175" y="919747"/>
                </a:lnTo>
                <a:lnTo>
                  <a:pt x="2343925" y="948844"/>
                </a:lnTo>
                <a:lnTo>
                  <a:pt x="2307651" y="969149"/>
                </a:lnTo>
                <a:lnTo>
                  <a:pt x="2266088" y="978928"/>
                </a:lnTo>
                <a:lnTo>
                  <a:pt x="1204214" y="979551"/>
                </a:lnTo>
                <a:lnTo>
                  <a:pt x="689864" y="979551"/>
                </a:lnTo>
                <a:lnTo>
                  <a:pt x="499110" y="979551"/>
                </a:lnTo>
                <a:lnTo>
                  <a:pt x="484400" y="978850"/>
                </a:lnTo>
                <a:lnTo>
                  <a:pt x="442922" y="968853"/>
                </a:lnTo>
                <a:lnTo>
                  <a:pt x="406767" y="948362"/>
                </a:lnTo>
                <a:lnTo>
                  <a:pt x="377670" y="919112"/>
                </a:lnTo>
                <a:lnTo>
                  <a:pt x="357365" y="882838"/>
                </a:lnTo>
                <a:lnTo>
                  <a:pt x="347586" y="841275"/>
                </a:lnTo>
                <a:lnTo>
                  <a:pt x="346964" y="447039"/>
                </a:lnTo>
                <a:lnTo>
                  <a:pt x="0" y="0"/>
                </a:lnTo>
                <a:lnTo>
                  <a:pt x="346964" y="218820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36231" y="3834765"/>
            <a:ext cx="10547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4300" marR="12700" indent="-1016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Sentiment 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8942" y="3628009"/>
            <a:ext cx="2099716" cy="1399667"/>
          </a:xfrm>
          <a:custGeom>
            <a:avLst/>
            <a:gdLst/>
            <a:ahLst/>
            <a:cxnLst/>
            <a:rect l="l" t="t" r="r" b="b"/>
            <a:pathLst>
              <a:path w="2099716" h="1399667">
                <a:moveTo>
                  <a:pt x="0" y="638937"/>
                </a:moveTo>
                <a:lnTo>
                  <a:pt x="6117" y="596071"/>
                </a:lnTo>
                <a:lnTo>
                  <a:pt x="23310" y="557950"/>
                </a:lnTo>
                <a:lnTo>
                  <a:pt x="49840" y="526308"/>
                </a:lnTo>
                <a:lnTo>
                  <a:pt x="83967" y="502879"/>
                </a:lnTo>
                <a:lnTo>
                  <a:pt x="123954" y="489398"/>
                </a:lnTo>
                <a:lnTo>
                  <a:pt x="1200175" y="486791"/>
                </a:lnTo>
                <a:lnTo>
                  <a:pt x="2099716" y="0"/>
                </a:lnTo>
                <a:lnTo>
                  <a:pt x="1714525" y="486791"/>
                </a:lnTo>
                <a:lnTo>
                  <a:pt x="1905279" y="486791"/>
                </a:lnTo>
                <a:lnTo>
                  <a:pt x="1919968" y="487491"/>
                </a:lnTo>
                <a:lnTo>
                  <a:pt x="1961414" y="497488"/>
                </a:lnTo>
                <a:lnTo>
                  <a:pt x="1997567" y="517979"/>
                </a:lnTo>
                <a:lnTo>
                  <a:pt x="2026681" y="547229"/>
                </a:lnTo>
                <a:lnTo>
                  <a:pt x="2047008" y="583503"/>
                </a:lnTo>
                <a:lnTo>
                  <a:pt x="2056801" y="625066"/>
                </a:lnTo>
                <a:lnTo>
                  <a:pt x="2057425" y="638937"/>
                </a:lnTo>
                <a:lnTo>
                  <a:pt x="2057425" y="867156"/>
                </a:lnTo>
                <a:lnTo>
                  <a:pt x="2057425" y="1247521"/>
                </a:lnTo>
                <a:lnTo>
                  <a:pt x="2056723" y="1262230"/>
                </a:lnTo>
                <a:lnTo>
                  <a:pt x="2046711" y="1303708"/>
                </a:lnTo>
                <a:lnTo>
                  <a:pt x="2026198" y="1339863"/>
                </a:lnTo>
                <a:lnTo>
                  <a:pt x="1996932" y="1368960"/>
                </a:lnTo>
                <a:lnTo>
                  <a:pt x="1960661" y="1389265"/>
                </a:lnTo>
                <a:lnTo>
                  <a:pt x="1919130" y="1399044"/>
                </a:lnTo>
                <a:lnTo>
                  <a:pt x="1714525" y="1399667"/>
                </a:lnTo>
                <a:lnTo>
                  <a:pt x="1200175" y="1399667"/>
                </a:lnTo>
                <a:lnTo>
                  <a:pt x="152158" y="1399667"/>
                </a:lnTo>
                <a:lnTo>
                  <a:pt x="137455" y="1398966"/>
                </a:lnTo>
                <a:lnTo>
                  <a:pt x="95987" y="1388969"/>
                </a:lnTo>
                <a:lnTo>
                  <a:pt x="59831" y="1368480"/>
                </a:lnTo>
                <a:lnTo>
                  <a:pt x="30725" y="1339233"/>
                </a:lnTo>
                <a:lnTo>
                  <a:pt x="10410" y="1302962"/>
                </a:lnTo>
                <a:lnTo>
                  <a:pt x="624" y="1261401"/>
                </a:lnTo>
                <a:lnTo>
                  <a:pt x="0" y="867156"/>
                </a:lnTo>
                <a:lnTo>
                  <a:pt x="0" y="638937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0110" y="4291329"/>
            <a:ext cx="10547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4300" marR="12700" indent="-1016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Attribution 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" y="1931035"/>
            <a:ext cx="2173859" cy="1304925"/>
          </a:xfrm>
          <a:custGeom>
            <a:avLst/>
            <a:gdLst/>
            <a:ahLst/>
            <a:cxnLst/>
            <a:rect l="l" t="t" r="r" b="b"/>
            <a:pathLst>
              <a:path w="2173859" h="1304925">
                <a:moveTo>
                  <a:pt x="0" y="152145"/>
                </a:moveTo>
                <a:lnTo>
                  <a:pt x="6117" y="109280"/>
                </a:lnTo>
                <a:lnTo>
                  <a:pt x="23310" y="71159"/>
                </a:lnTo>
                <a:lnTo>
                  <a:pt x="49840" y="39517"/>
                </a:lnTo>
                <a:lnTo>
                  <a:pt x="83967" y="16088"/>
                </a:lnTo>
                <a:lnTo>
                  <a:pt x="123954" y="2607"/>
                </a:lnTo>
                <a:lnTo>
                  <a:pt x="1200150" y="0"/>
                </a:lnTo>
                <a:lnTo>
                  <a:pt x="1714500" y="0"/>
                </a:lnTo>
                <a:lnTo>
                  <a:pt x="1905254" y="0"/>
                </a:lnTo>
                <a:lnTo>
                  <a:pt x="1919963" y="700"/>
                </a:lnTo>
                <a:lnTo>
                  <a:pt x="1961441" y="10697"/>
                </a:lnTo>
                <a:lnTo>
                  <a:pt x="1997596" y="31188"/>
                </a:lnTo>
                <a:lnTo>
                  <a:pt x="2026693" y="60438"/>
                </a:lnTo>
                <a:lnTo>
                  <a:pt x="2046998" y="96712"/>
                </a:lnTo>
                <a:lnTo>
                  <a:pt x="2056777" y="138275"/>
                </a:lnTo>
                <a:lnTo>
                  <a:pt x="2057400" y="532511"/>
                </a:lnTo>
                <a:lnTo>
                  <a:pt x="2057400" y="760729"/>
                </a:lnTo>
                <a:lnTo>
                  <a:pt x="2056699" y="775439"/>
                </a:lnTo>
                <a:lnTo>
                  <a:pt x="2054639" y="789749"/>
                </a:lnTo>
                <a:lnTo>
                  <a:pt x="2040952" y="829646"/>
                </a:lnTo>
                <a:lnTo>
                  <a:pt x="2017349" y="863641"/>
                </a:lnTo>
                <a:lnTo>
                  <a:pt x="1985565" y="890000"/>
                </a:lnTo>
                <a:lnTo>
                  <a:pt x="1947335" y="906989"/>
                </a:lnTo>
                <a:lnTo>
                  <a:pt x="1714500" y="912876"/>
                </a:lnTo>
                <a:lnTo>
                  <a:pt x="2173859" y="1304925"/>
                </a:lnTo>
                <a:lnTo>
                  <a:pt x="1200150" y="912876"/>
                </a:lnTo>
                <a:lnTo>
                  <a:pt x="152158" y="912876"/>
                </a:lnTo>
                <a:lnTo>
                  <a:pt x="137455" y="912175"/>
                </a:lnTo>
                <a:lnTo>
                  <a:pt x="95987" y="902178"/>
                </a:lnTo>
                <a:lnTo>
                  <a:pt x="59831" y="881689"/>
                </a:lnTo>
                <a:lnTo>
                  <a:pt x="30725" y="852442"/>
                </a:lnTo>
                <a:lnTo>
                  <a:pt x="10410" y="816171"/>
                </a:lnTo>
                <a:lnTo>
                  <a:pt x="624" y="774610"/>
                </a:lnTo>
                <a:lnTo>
                  <a:pt x="0" y="760729"/>
                </a:lnTo>
                <a:lnTo>
                  <a:pt x="0" y="532511"/>
                </a:lnTo>
                <a:lnTo>
                  <a:pt x="0" y="152145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5205" y="2244471"/>
            <a:ext cx="126682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800" spc="-3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fer testing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5619" y="152400"/>
            <a:ext cx="6629781" cy="609600"/>
          </a:xfrm>
          <a:custGeom>
            <a:avLst/>
            <a:gdLst/>
            <a:ahLst/>
            <a:cxnLst/>
            <a:rect l="l" t="t" r="r" b="b"/>
            <a:pathLst>
              <a:path w="6629781" h="609600">
                <a:moveTo>
                  <a:pt x="0" y="609600"/>
                </a:moveTo>
                <a:lnTo>
                  <a:pt x="6629781" y="609600"/>
                </a:lnTo>
                <a:lnTo>
                  <a:pt x="6629781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64739" y="144779"/>
            <a:ext cx="5948680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ex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lores 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ll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her options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through comp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rison sh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pping, onl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revie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agent 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nteractions.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7438390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Geniall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offers rapid quotes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for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ar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insurance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Fa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ebook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14525" y="5843587"/>
            <a:ext cx="6315075" cy="214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5250" y="1404937"/>
            <a:ext cx="6300851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7410450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Geico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f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-s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tures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prominent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on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home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8175" y="1057275"/>
            <a:ext cx="6306058" cy="5095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2100199" cy="574166"/>
          </a:xfrm>
          <a:custGeom>
            <a:avLst/>
            <a:gdLst/>
            <a:ahLst/>
            <a:cxnLst/>
            <a:rect l="l" t="t" r="r" b="b"/>
            <a:pathLst>
              <a:path w="2100199" h="574166">
                <a:moveTo>
                  <a:pt x="2004568" y="0"/>
                </a:moveTo>
                <a:lnTo>
                  <a:pt x="86100" y="473"/>
                </a:lnTo>
                <a:lnTo>
                  <a:pt x="46182" y="13771"/>
                </a:lnTo>
                <a:lnTo>
                  <a:pt x="16383" y="42091"/>
                </a:lnTo>
                <a:lnTo>
                  <a:pt x="1105" y="81043"/>
                </a:lnTo>
                <a:lnTo>
                  <a:pt x="0" y="95630"/>
                </a:lnTo>
                <a:lnTo>
                  <a:pt x="483" y="488085"/>
                </a:lnTo>
                <a:lnTo>
                  <a:pt x="13815" y="527978"/>
                </a:lnTo>
                <a:lnTo>
                  <a:pt x="42151" y="557776"/>
                </a:lnTo>
                <a:lnTo>
                  <a:pt x="81099" y="573060"/>
                </a:lnTo>
                <a:lnTo>
                  <a:pt x="95681" y="574166"/>
                </a:lnTo>
                <a:lnTo>
                  <a:pt x="2014204" y="573686"/>
                </a:lnTo>
                <a:lnTo>
                  <a:pt x="2054081" y="560341"/>
                </a:lnTo>
                <a:lnTo>
                  <a:pt x="2083840" y="531970"/>
                </a:lnTo>
                <a:lnTo>
                  <a:pt x="2099095" y="492993"/>
                </a:lnTo>
                <a:lnTo>
                  <a:pt x="2100199" y="478409"/>
                </a:lnTo>
                <a:lnTo>
                  <a:pt x="2099729" y="86090"/>
                </a:lnTo>
                <a:lnTo>
                  <a:pt x="2086441" y="46172"/>
                </a:lnTo>
                <a:lnTo>
                  <a:pt x="2058119" y="16379"/>
                </a:lnTo>
                <a:lnTo>
                  <a:pt x="2019159" y="1105"/>
                </a:lnTo>
                <a:lnTo>
                  <a:pt x="2004568" y="0"/>
                </a:lnTo>
                <a:close/>
              </a:path>
            </a:pathLst>
          </a:custGeom>
          <a:solidFill>
            <a:srgbClr val="88BA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54405" y="295909"/>
            <a:ext cx="4953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FFFFFF"/>
                </a:solidFill>
                <a:latin typeface="Arial"/>
                <a:cs typeface="Arial"/>
              </a:rPr>
              <a:t>BUY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1981200"/>
            <a:ext cx="4057650" cy="2695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7235" y="2320798"/>
            <a:ext cx="2404364" cy="979551"/>
          </a:xfrm>
          <a:custGeom>
            <a:avLst/>
            <a:gdLst/>
            <a:ahLst/>
            <a:cxnLst/>
            <a:rect l="l" t="t" r="r" b="b"/>
            <a:pathLst>
              <a:path w="2404364" h="979551">
                <a:moveTo>
                  <a:pt x="346964" y="218821"/>
                </a:moveTo>
                <a:lnTo>
                  <a:pt x="353077" y="175953"/>
                </a:lnTo>
                <a:lnTo>
                  <a:pt x="370263" y="137831"/>
                </a:lnTo>
                <a:lnTo>
                  <a:pt x="396786" y="106189"/>
                </a:lnTo>
                <a:lnTo>
                  <a:pt x="430911" y="82760"/>
                </a:lnTo>
                <a:lnTo>
                  <a:pt x="470904" y="69280"/>
                </a:lnTo>
                <a:lnTo>
                  <a:pt x="689864" y="66675"/>
                </a:lnTo>
                <a:lnTo>
                  <a:pt x="1204214" y="66675"/>
                </a:lnTo>
                <a:lnTo>
                  <a:pt x="2252218" y="66675"/>
                </a:lnTo>
                <a:lnTo>
                  <a:pt x="2266927" y="67375"/>
                </a:lnTo>
                <a:lnTo>
                  <a:pt x="2308405" y="77372"/>
                </a:lnTo>
                <a:lnTo>
                  <a:pt x="2344560" y="97863"/>
                </a:lnTo>
                <a:lnTo>
                  <a:pt x="2373657" y="127113"/>
                </a:lnTo>
                <a:lnTo>
                  <a:pt x="2393962" y="163387"/>
                </a:lnTo>
                <a:lnTo>
                  <a:pt x="2403741" y="204950"/>
                </a:lnTo>
                <a:lnTo>
                  <a:pt x="2404364" y="218821"/>
                </a:lnTo>
                <a:lnTo>
                  <a:pt x="2404364" y="447039"/>
                </a:lnTo>
                <a:lnTo>
                  <a:pt x="2404364" y="827404"/>
                </a:lnTo>
                <a:lnTo>
                  <a:pt x="2403663" y="842114"/>
                </a:lnTo>
                <a:lnTo>
                  <a:pt x="2393666" y="883592"/>
                </a:lnTo>
                <a:lnTo>
                  <a:pt x="2373175" y="919747"/>
                </a:lnTo>
                <a:lnTo>
                  <a:pt x="2343925" y="948844"/>
                </a:lnTo>
                <a:lnTo>
                  <a:pt x="2307651" y="969149"/>
                </a:lnTo>
                <a:lnTo>
                  <a:pt x="2266088" y="978928"/>
                </a:lnTo>
                <a:lnTo>
                  <a:pt x="1204214" y="979551"/>
                </a:lnTo>
                <a:lnTo>
                  <a:pt x="689864" y="979551"/>
                </a:lnTo>
                <a:lnTo>
                  <a:pt x="499110" y="979551"/>
                </a:lnTo>
                <a:lnTo>
                  <a:pt x="484400" y="978850"/>
                </a:lnTo>
                <a:lnTo>
                  <a:pt x="442922" y="968853"/>
                </a:lnTo>
                <a:lnTo>
                  <a:pt x="406767" y="948362"/>
                </a:lnTo>
                <a:lnTo>
                  <a:pt x="377670" y="919112"/>
                </a:lnTo>
                <a:lnTo>
                  <a:pt x="357365" y="882838"/>
                </a:lnTo>
                <a:lnTo>
                  <a:pt x="347586" y="841275"/>
                </a:lnTo>
                <a:lnTo>
                  <a:pt x="346964" y="447039"/>
                </a:lnTo>
                <a:lnTo>
                  <a:pt x="0" y="0"/>
                </a:lnTo>
                <a:lnTo>
                  <a:pt x="346964" y="218821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0831" y="2563748"/>
            <a:ext cx="11055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4150" marR="12700" indent="-17145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Propensity models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613" y="3628009"/>
            <a:ext cx="2099716" cy="1399667"/>
          </a:xfrm>
          <a:custGeom>
            <a:avLst/>
            <a:gdLst/>
            <a:ahLst/>
            <a:cxnLst/>
            <a:rect l="l" t="t" r="r" b="b"/>
            <a:pathLst>
              <a:path w="2099716" h="1399667">
                <a:moveTo>
                  <a:pt x="0" y="638937"/>
                </a:moveTo>
                <a:lnTo>
                  <a:pt x="6117" y="596069"/>
                </a:lnTo>
                <a:lnTo>
                  <a:pt x="23311" y="557947"/>
                </a:lnTo>
                <a:lnTo>
                  <a:pt x="49842" y="526305"/>
                </a:lnTo>
                <a:lnTo>
                  <a:pt x="83969" y="502876"/>
                </a:lnTo>
                <a:lnTo>
                  <a:pt x="123954" y="489396"/>
                </a:lnTo>
                <a:lnTo>
                  <a:pt x="1200175" y="486791"/>
                </a:lnTo>
                <a:lnTo>
                  <a:pt x="2099716" y="0"/>
                </a:lnTo>
                <a:lnTo>
                  <a:pt x="1714525" y="486791"/>
                </a:lnTo>
                <a:lnTo>
                  <a:pt x="1905279" y="486791"/>
                </a:lnTo>
                <a:lnTo>
                  <a:pt x="1919968" y="487491"/>
                </a:lnTo>
                <a:lnTo>
                  <a:pt x="1961414" y="497488"/>
                </a:lnTo>
                <a:lnTo>
                  <a:pt x="1997567" y="517979"/>
                </a:lnTo>
                <a:lnTo>
                  <a:pt x="2026681" y="547229"/>
                </a:lnTo>
                <a:lnTo>
                  <a:pt x="2047008" y="583503"/>
                </a:lnTo>
                <a:lnTo>
                  <a:pt x="2056801" y="625066"/>
                </a:lnTo>
                <a:lnTo>
                  <a:pt x="2057425" y="638937"/>
                </a:lnTo>
                <a:lnTo>
                  <a:pt x="2057425" y="867156"/>
                </a:lnTo>
                <a:lnTo>
                  <a:pt x="2057425" y="1247521"/>
                </a:lnTo>
                <a:lnTo>
                  <a:pt x="2056723" y="1262230"/>
                </a:lnTo>
                <a:lnTo>
                  <a:pt x="2046711" y="1303708"/>
                </a:lnTo>
                <a:lnTo>
                  <a:pt x="2026198" y="1339863"/>
                </a:lnTo>
                <a:lnTo>
                  <a:pt x="1996932" y="1368960"/>
                </a:lnTo>
                <a:lnTo>
                  <a:pt x="1960661" y="1389265"/>
                </a:lnTo>
                <a:lnTo>
                  <a:pt x="1919130" y="1399044"/>
                </a:lnTo>
                <a:lnTo>
                  <a:pt x="1714525" y="1399667"/>
                </a:lnTo>
                <a:lnTo>
                  <a:pt x="1200175" y="1399667"/>
                </a:lnTo>
                <a:lnTo>
                  <a:pt x="152146" y="1399667"/>
                </a:lnTo>
                <a:lnTo>
                  <a:pt x="137444" y="1398966"/>
                </a:lnTo>
                <a:lnTo>
                  <a:pt x="95979" y="1388969"/>
                </a:lnTo>
                <a:lnTo>
                  <a:pt x="59825" y="1368478"/>
                </a:lnTo>
                <a:lnTo>
                  <a:pt x="30721" y="1339228"/>
                </a:lnTo>
                <a:lnTo>
                  <a:pt x="10407" y="1302954"/>
                </a:lnTo>
                <a:lnTo>
                  <a:pt x="623" y="1261391"/>
                </a:lnTo>
                <a:lnTo>
                  <a:pt x="0" y="867156"/>
                </a:lnTo>
                <a:lnTo>
                  <a:pt x="0" y="638937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5917" y="4428490"/>
            <a:ext cx="16643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333333"/>
                </a:solidFill>
                <a:latin typeface="Arial"/>
                <a:cs typeface="Arial"/>
              </a:rPr>
              <a:t>-market timing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262" y="2211323"/>
            <a:ext cx="2173795" cy="1304925"/>
          </a:xfrm>
          <a:custGeom>
            <a:avLst/>
            <a:gdLst/>
            <a:ahLst/>
            <a:cxnLst/>
            <a:rect l="l" t="t" r="r" b="b"/>
            <a:pathLst>
              <a:path w="2173795" h="1304925">
                <a:moveTo>
                  <a:pt x="0" y="152146"/>
                </a:moveTo>
                <a:lnTo>
                  <a:pt x="6117" y="109280"/>
                </a:lnTo>
                <a:lnTo>
                  <a:pt x="23310" y="71159"/>
                </a:lnTo>
                <a:lnTo>
                  <a:pt x="49840" y="39517"/>
                </a:lnTo>
                <a:lnTo>
                  <a:pt x="83967" y="16088"/>
                </a:lnTo>
                <a:lnTo>
                  <a:pt x="123954" y="2607"/>
                </a:lnTo>
                <a:lnTo>
                  <a:pt x="1200086" y="0"/>
                </a:lnTo>
                <a:lnTo>
                  <a:pt x="1714436" y="0"/>
                </a:lnTo>
                <a:lnTo>
                  <a:pt x="1905190" y="0"/>
                </a:lnTo>
                <a:lnTo>
                  <a:pt x="1919899" y="700"/>
                </a:lnTo>
                <a:lnTo>
                  <a:pt x="1961377" y="10697"/>
                </a:lnTo>
                <a:lnTo>
                  <a:pt x="1997532" y="31188"/>
                </a:lnTo>
                <a:lnTo>
                  <a:pt x="2026630" y="60438"/>
                </a:lnTo>
                <a:lnTo>
                  <a:pt x="2046935" y="96712"/>
                </a:lnTo>
                <a:lnTo>
                  <a:pt x="2056713" y="138275"/>
                </a:lnTo>
                <a:lnTo>
                  <a:pt x="2057336" y="532511"/>
                </a:lnTo>
                <a:lnTo>
                  <a:pt x="2057336" y="760729"/>
                </a:lnTo>
                <a:lnTo>
                  <a:pt x="2056635" y="775439"/>
                </a:lnTo>
                <a:lnTo>
                  <a:pt x="2054576" y="789749"/>
                </a:lnTo>
                <a:lnTo>
                  <a:pt x="2040888" y="829646"/>
                </a:lnTo>
                <a:lnTo>
                  <a:pt x="2017285" y="863641"/>
                </a:lnTo>
                <a:lnTo>
                  <a:pt x="1985501" y="890000"/>
                </a:lnTo>
                <a:lnTo>
                  <a:pt x="1947272" y="906989"/>
                </a:lnTo>
                <a:lnTo>
                  <a:pt x="1714436" y="912876"/>
                </a:lnTo>
                <a:lnTo>
                  <a:pt x="2173795" y="1304925"/>
                </a:lnTo>
                <a:lnTo>
                  <a:pt x="1200086" y="912876"/>
                </a:lnTo>
                <a:lnTo>
                  <a:pt x="152158" y="912876"/>
                </a:lnTo>
                <a:lnTo>
                  <a:pt x="137455" y="912175"/>
                </a:lnTo>
                <a:lnTo>
                  <a:pt x="95987" y="902178"/>
                </a:lnTo>
                <a:lnTo>
                  <a:pt x="59831" y="881689"/>
                </a:lnTo>
                <a:lnTo>
                  <a:pt x="30725" y="852442"/>
                </a:lnTo>
                <a:lnTo>
                  <a:pt x="10410" y="816171"/>
                </a:lnTo>
                <a:lnTo>
                  <a:pt x="624" y="774610"/>
                </a:lnTo>
                <a:lnTo>
                  <a:pt x="0" y="760729"/>
                </a:lnTo>
                <a:lnTo>
                  <a:pt x="0" y="532511"/>
                </a:lnTo>
                <a:lnTo>
                  <a:pt x="0" y="152146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5777" y="2524759"/>
            <a:ext cx="14363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Segmentation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87235" y="3819525"/>
            <a:ext cx="2404364" cy="979551"/>
          </a:xfrm>
          <a:custGeom>
            <a:avLst/>
            <a:gdLst/>
            <a:ahLst/>
            <a:cxnLst/>
            <a:rect l="l" t="t" r="r" b="b"/>
            <a:pathLst>
              <a:path w="2404364" h="979551">
                <a:moveTo>
                  <a:pt x="346964" y="218820"/>
                </a:moveTo>
                <a:lnTo>
                  <a:pt x="353077" y="175953"/>
                </a:lnTo>
                <a:lnTo>
                  <a:pt x="370263" y="137831"/>
                </a:lnTo>
                <a:lnTo>
                  <a:pt x="396786" y="106189"/>
                </a:lnTo>
                <a:lnTo>
                  <a:pt x="430911" y="82760"/>
                </a:lnTo>
                <a:lnTo>
                  <a:pt x="470904" y="69280"/>
                </a:lnTo>
                <a:lnTo>
                  <a:pt x="689864" y="66675"/>
                </a:lnTo>
                <a:lnTo>
                  <a:pt x="1204214" y="66675"/>
                </a:lnTo>
                <a:lnTo>
                  <a:pt x="2252218" y="66675"/>
                </a:lnTo>
                <a:lnTo>
                  <a:pt x="2266927" y="67375"/>
                </a:lnTo>
                <a:lnTo>
                  <a:pt x="2308405" y="77372"/>
                </a:lnTo>
                <a:lnTo>
                  <a:pt x="2344560" y="97863"/>
                </a:lnTo>
                <a:lnTo>
                  <a:pt x="2373657" y="127113"/>
                </a:lnTo>
                <a:lnTo>
                  <a:pt x="2393962" y="163387"/>
                </a:lnTo>
                <a:lnTo>
                  <a:pt x="2403741" y="204950"/>
                </a:lnTo>
                <a:lnTo>
                  <a:pt x="2404364" y="218820"/>
                </a:lnTo>
                <a:lnTo>
                  <a:pt x="2404364" y="447039"/>
                </a:lnTo>
                <a:lnTo>
                  <a:pt x="2404364" y="827405"/>
                </a:lnTo>
                <a:lnTo>
                  <a:pt x="2403663" y="842114"/>
                </a:lnTo>
                <a:lnTo>
                  <a:pt x="2393666" y="883592"/>
                </a:lnTo>
                <a:lnTo>
                  <a:pt x="2373175" y="919747"/>
                </a:lnTo>
                <a:lnTo>
                  <a:pt x="2343925" y="948844"/>
                </a:lnTo>
                <a:lnTo>
                  <a:pt x="2307651" y="969149"/>
                </a:lnTo>
                <a:lnTo>
                  <a:pt x="2266088" y="978928"/>
                </a:lnTo>
                <a:lnTo>
                  <a:pt x="1204214" y="979551"/>
                </a:lnTo>
                <a:lnTo>
                  <a:pt x="689864" y="979551"/>
                </a:lnTo>
                <a:lnTo>
                  <a:pt x="499110" y="979551"/>
                </a:lnTo>
                <a:lnTo>
                  <a:pt x="484400" y="978850"/>
                </a:lnTo>
                <a:lnTo>
                  <a:pt x="442922" y="968853"/>
                </a:lnTo>
                <a:lnTo>
                  <a:pt x="406767" y="948362"/>
                </a:lnTo>
                <a:lnTo>
                  <a:pt x="377670" y="919112"/>
                </a:lnTo>
                <a:lnTo>
                  <a:pt x="357365" y="882838"/>
                </a:lnTo>
                <a:lnTo>
                  <a:pt x="347586" y="841275"/>
                </a:lnTo>
                <a:lnTo>
                  <a:pt x="346964" y="447039"/>
                </a:lnTo>
                <a:lnTo>
                  <a:pt x="0" y="0"/>
                </a:lnTo>
                <a:lnTo>
                  <a:pt x="346964" y="218820"/>
                </a:lnTo>
                <a:close/>
              </a:path>
            </a:pathLst>
          </a:custGeom>
          <a:ln w="25400">
            <a:solidFill>
              <a:srgbClr val="3399C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8581" y="4062729"/>
            <a:ext cx="155003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1950" marR="12700" indent="-349250">
              <a:lnSpc>
                <a:spcPct val="100000"/>
              </a:lnSpc>
            </a:pPr>
            <a:r>
              <a:rPr sz="1800" dirty="0" smtClean="0">
                <a:solidFill>
                  <a:srgbClr val="333333"/>
                </a:solidFill>
                <a:latin typeface="Arial"/>
                <a:cs typeface="Arial"/>
              </a:rPr>
              <a:t>Product pricing 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5619" y="152400"/>
            <a:ext cx="6629781" cy="1066800"/>
          </a:xfrm>
          <a:custGeom>
            <a:avLst/>
            <a:gdLst/>
            <a:ahLst/>
            <a:cxnLst/>
            <a:rect l="l" t="t" r="r" b="b"/>
            <a:pathLst>
              <a:path w="6629781" h="1066800">
                <a:moveTo>
                  <a:pt x="0" y="1066800"/>
                </a:moveTo>
                <a:lnTo>
                  <a:pt x="6629781" y="1066800"/>
                </a:lnTo>
                <a:lnTo>
                  <a:pt x="6629781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64739" y="220979"/>
            <a:ext cx="6383020" cy="607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sed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on her decision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 b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-17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20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she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selects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the ch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nnel of interact</a:t>
            </a:r>
            <a:r>
              <a:rPr sz="2000" b="1" spc="5" dirty="0" smtClean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on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to e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ga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2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ith</a:t>
            </a:r>
            <a:r>
              <a:rPr sz="2000" b="1" spc="-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narro</a:t>
            </a:r>
            <a:r>
              <a:rPr sz="2000" b="1" spc="20" dirty="0" smtClean="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-3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4739" y="830834"/>
            <a:ext cx="4184650" cy="3022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380"/>
              </a:lnSpc>
            </a:pPr>
            <a:r>
              <a:rPr sz="2000" b="1" dirty="0" smtClean="0">
                <a:solidFill>
                  <a:srgbClr val="333333"/>
                </a:solidFill>
                <a:latin typeface="Arial"/>
                <a:cs typeface="Arial"/>
              </a:rPr>
              <a:t>on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20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q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u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ote mo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t 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uitable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sz="20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20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000" b="1" spc="-1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000" b="1" spc="0" dirty="0" smtClean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8086725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Ger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2400" b="1" spc="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insurer</a:t>
            </a:r>
            <a:r>
              <a:rPr sz="2400" b="1" spc="-9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x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adds digital</a:t>
            </a:r>
            <a:r>
              <a:rPr sz="2400" b="1" spc="-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hum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supp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rt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 help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cu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rs</a:t>
            </a:r>
            <a:r>
              <a:rPr sz="2400" b="1" spc="1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when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bu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6100" y="6210300"/>
            <a:ext cx="6346825" cy="204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5550" y="1214437"/>
            <a:ext cx="6692900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7529195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surland</a:t>
            </a:r>
            <a:r>
              <a:rPr sz="2400" b="1" spc="-90" dirty="0" smtClean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 wizard guides</a:t>
            </a:r>
            <a:r>
              <a:rPr sz="2400" b="1" spc="-4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custom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rs</a:t>
            </a:r>
            <a:r>
              <a:rPr sz="2400" b="1" spc="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king the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right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choice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when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bu</a:t>
            </a:r>
            <a:r>
              <a:rPr sz="2400" b="1" spc="-25" dirty="0" smtClean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ing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 product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5351" y="6210300"/>
            <a:ext cx="601345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9725" y="1306575"/>
            <a:ext cx="5907151" cy="4903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66648"/>
            <a:ext cx="8004809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Auto Cir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le allows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USAA</a:t>
            </a:r>
            <a:r>
              <a:rPr sz="2400" b="1" spc="-7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mbe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2400" b="1" spc="2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2400" b="1" spc="-1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fin</a:t>
            </a:r>
            <a:r>
              <a:rPr sz="2400" b="1" spc="5" dirty="0" smtClean="0">
                <a:solidFill>
                  <a:srgbClr val="333333"/>
                </a:solidFill>
                <a:latin typeface="Arial"/>
                <a:cs typeface="Arial"/>
              </a:rPr>
              <a:t>d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2400" b="1" spc="-3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financ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24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dirty="0" smtClean="0">
                <a:solidFill>
                  <a:srgbClr val="333333"/>
                </a:solidFill>
                <a:latin typeface="Arial"/>
                <a:cs typeface="Arial"/>
              </a:rPr>
              <a:t>insure</a:t>
            </a:r>
            <a:r>
              <a:rPr sz="2400" b="1" spc="-20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their 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ehi</a:t>
            </a:r>
            <a:r>
              <a:rPr sz="2400" b="1" spc="-10" dirty="0" smtClean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2400" b="1" spc="0" dirty="0" smtClean="0">
                <a:solidFill>
                  <a:srgbClr val="333333"/>
                </a:solidFill>
                <a:latin typeface="Arial"/>
                <a:cs typeface="Arial"/>
              </a:rPr>
              <a:t>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95475" y="1152588"/>
            <a:ext cx="5347208" cy="5214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4197</Words>
  <Application>Microsoft Office PowerPoint</Application>
  <PresentationFormat>On-screen Show (4:3)</PresentationFormat>
  <Paragraphs>1302</Paragraphs>
  <Slides>113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Office Theme</vt:lpstr>
      <vt:lpstr>Single Customer View   Internet trends and a customer-centric  world  Donal Wood  eBusiness Solutions Manager</vt:lpstr>
      <vt:lpstr>Sources</vt:lpstr>
      <vt:lpstr>PowerPoint Presentation</vt:lpstr>
      <vt:lpstr>PowerPoint Presentation</vt:lpstr>
      <vt:lpstr>2.3B Global Internet Users in 2011* – 8% Growth*, Driven by Emerging Markets</vt:lpstr>
      <vt:lpstr>PowerPoint Presentation</vt:lpstr>
      <vt:lpstr>Mobile will be customers' first choice for engagement</vt:lpstr>
      <vt:lpstr>Tablet ownership is growing fast</vt:lpstr>
      <vt:lpstr>iPods Changed Media Industry…iPhones Ramped Even Faster…iPad Growth (3x iPhone) Leaves “Siblings” in Dust</vt:lpstr>
      <vt:lpstr>PowerPoint Presentation</vt:lpstr>
      <vt:lpstr>PowerPoint Presentation</vt:lpstr>
      <vt:lpstr>Impressive 29% of USA Adults Own Tablet / eReader, Up from 2% Less Than Three Years Ago</vt:lpstr>
      <vt:lpstr>Good News = Global Mobile Traffic Growing Rapidly to 10% of Internet Traffic</vt:lpstr>
      <vt:lpstr>Good News = Mobile @ 8% of USA eCommerce &amp; Helping Accelerate Growth</vt:lpstr>
      <vt:lpstr>Good News = Mobile Monetization Growing Rapidly (71% Apps, 29% Ads)</vt:lpstr>
      <vt:lpstr>Good News = Material Upside for Mobile Ad Spend vs. Mobile Usage</vt:lpstr>
      <vt:lpstr>PowerPoint Presentation</vt:lpstr>
      <vt:lpstr>PowerPoint Presentation</vt:lpstr>
      <vt:lpstr>First Generation of Re-Imagination - After 125 Years, Landlines Were Surpassed by Mobiles in 2002</vt:lpstr>
      <vt:lpstr>First Generation of Re-Imagination – After 244 Years, Encyclopedia Britannica is Going Out of Print in 2012</vt:lpstr>
      <vt:lpstr>First Generation of Re-Imagination – After 305 Years,* Newspaper Ad Revenue Was Surpassed by Internet in 2010</vt:lpstr>
      <vt:lpstr>Re-Imagination of Computing Devices…</vt:lpstr>
      <vt:lpstr>Re-Imagination of Connectivity…</vt:lpstr>
      <vt:lpstr>…Re-Imagination of Connectivity</vt:lpstr>
      <vt:lpstr>Re-Imagination of Life Stories…</vt:lpstr>
      <vt:lpstr>Re-Imagination of News + Information Flow…</vt:lpstr>
      <vt:lpstr>Re-Imagination of Note Taking…</vt:lpstr>
      <vt:lpstr>Re-Imagination of Drawing…</vt:lpstr>
      <vt:lpstr>Re-Imagination of Photography…</vt:lpstr>
      <vt:lpstr>Re-Imagination of Diaries…</vt:lpstr>
      <vt:lpstr>Re-Imagination of Scrapbooking / Aspiration…</vt:lpstr>
      <vt:lpstr>Re-Imagination of Magazines…</vt:lpstr>
      <vt:lpstr>Re-Imagination of Books…</vt:lpstr>
      <vt:lpstr>Re-Imagination of Music…</vt:lpstr>
      <vt:lpstr>Re-Imagination of Sound…</vt:lpstr>
      <vt:lpstr>Re-Imagination of Artists / Concerts…</vt:lpstr>
      <vt:lpstr>Re-Imagination of Video…</vt:lpstr>
      <vt:lpstr>Re-Imagination of Video Creation / Production…</vt:lpstr>
      <vt:lpstr>Re-Imagination of Distribution + Monetization for ‘Talent’…</vt:lpstr>
      <vt:lpstr>Re-Imagination of Home Entertainment…</vt:lpstr>
      <vt:lpstr>Re-Imagination of TV…</vt:lpstr>
      <vt:lpstr>Re-Imagination of Communication…</vt:lpstr>
      <vt:lpstr>Re-Imagination of Navigation + Live Traffic Info…</vt:lpstr>
      <vt:lpstr>Re-Imagination of Sports Info…</vt:lpstr>
      <vt:lpstr>Re-Imagination of Home Improvement…</vt:lpstr>
      <vt:lpstr>Re-Imagination of Calling a Cab…</vt:lpstr>
      <vt:lpstr>Re-Imagination of Cars…</vt:lpstr>
      <vt:lpstr>Re-Imagination of Yellow Pages…</vt:lpstr>
      <vt:lpstr>Re-Imagination of Coupons + Local Services…</vt:lpstr>
      <vt:lpstr>Re-Imagination of Getting Food Quickly…</vt:lpstr>
      <vt:lpstr>Re-Imagination of Cash Registers…</vt:lpstr>
      <vt:lpstr>Re-Imagination of Window Shopping…</vt:lpstr>
      <vt:lpstr>Re-Imagination of Marketplaces…</vt:lpstr>
      <vt:lpstr>Re-Imagination of Manufacturing…</vt:lpstr>
      <vt:lpstr>PowerPoint Presentation</vt:lpstr>
      <vt:lpstr>Implications for business</vt:lpstr>
      <vt:lpstr>Enabling Lifetime Customer Relationships</vt:lpstr>
      <vt:lpstr>Investors now looking at Customer Value KPIs</vt:lpstr>
      <vt:lpstr>Using more information leads to better results</vt:lpstr>
      <vt:lpstr>Customer Centric Virtuous Circle</vt:lpstr>
      <vt:lpstr>Add explicit value</vt:lpstr>
      <vt:lpstr>Customer Centricity</vt:lpstr>
      <vt:lpstr>We have entered the “Age of the Customer”</vt:lpstr>
      <vt:lpstr>PowerPoint Presentation</vt:lpstr>
      <vt:lpstr>PowerPoint Presentation</vt:lpstr>
      <vt:lpstr>The rapid digitization of our lives</vt:lpstr>
      <vt:lpstr>Customers are becoming increasingly self-directed</vt:lpstr>
      <vt:lpstr>Comparison sites continue to gain traction</vt:lpstr>
      <vt:lpstr>PowerPoint Presentation</vt:lpstr>
      <vt:lpstr>PowerPoint Presentation</vt:lpstr>
      <vt:lpstr>PowerPoint Presentation</vt:lpstr>
      <vt:lpstr>CRM solutions are widely used</vt:lpstr>
      <vt:lpstr>But in reality very few companies deliver an outstanding customer experience</vt:lpstr>
      <vt:lpstr>Few firms excel at customer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CI’s time has come!</vt:lpstr>
      <vt:lpstr>What’s happening in CI today?</vt:lpstr>
      <vt:lpstr>Data capture extending beyond traditional sources</vt:lpstr>
      <vt:lpstr>Increasingly complex data integrations</vt:lpstr>
      <vt:lpstr>Higher demand for real-time intelligence</vt:lpstr>
      <vt:lpstr>More Customer Intelligence applications throughout the entire business</vt:lpstr>
      <vt:lpstr>PowerPoint Presentation</vt:lpstr>
      <vt:lpstr>PowerPoint Presentation</vt:lpstr>
      <vt:lpstr>Customer data and analytics plays a key role in each stage of insurance buyer’s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Farm positions navigation aids for customers</vt:lpstr>
      <vt:lpstr>What is Customer Intelligence?</vt:lpstr>
      <vt:lpstr>Marketers see significant benefits in adopting customer intelligence</vt:lpstr>
      <vt:lpstr>The Customer Intelligence Cycle</vt:lpstr>
      <vt:lpstr>Forrester’s Customer Intelligence Maturity Model</vt:lpstr>
      <vt:lpstr>What Makes a Mature CI Organization?</vt:lpstr>
      <vt:lpstr>PowerPoint Presentation</vt:lpstr>
      <vt:lpstr>PowerPoint Presentation</vt:lpstr>
      <vt:lpstr>Minimum data requirements</vt:lpstr>
      <vt:lpstr>Integrate relevant data points</vt:lpstr>
      <vt:lpstr>Integrate relevant data points</vt:lpstr>
      <vt:lpstr>Integrate relevant data points</vt:lpstr>
      <vt:lpstr>Expand into new frontiers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Upgrading consulting deliverables</dc:title>
  <dc:creator>Pat Lally</dc:creator>
  <cp:lastModifiedBy>WOOD, DONAL</cp:lastModifiedBy>
  <cp:revision>10</cp:revision>
  <dcterms:created xsi:type="dcterms:W3CDTF">2013-02-21T09:07:52Z</dcterms:created>
  <dcterms:modified xsi:type="dcterms:W3CDTF">2013-02-21T17:16:07Z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2012-12-11T00:00:00Z</vt:filetime>
  </property>
  <property fmtid="{D5CDD505-2E9C-101B-9397-08002B2CF9AE}" pid="3" name="LastSaved">
    <vt:filetime>2013-02-21T00:00:00Z</vt:filetime>
  </property>
</Properties>
</file>